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0" r:id="rId4"/>
    <p:sldId id="262" r:id="rId5"/>
    <p:sldId id="263" r:id="rId6"/>
    <p:sldId id="264" r:id="rId7"/>
    <p:sldId id="265" r:id="rId8"/>
    <p:sldId id="257" r:id="rId9"/>
    <p:sldId id="258" r:id="rId10"/>
    <p:sldId id="261" r:id="rId11"/>
    <p:sldId id="266" r:id="rId12"/>
    <p:sldId id="267" r:id="rId13"/>
    <p:sldId id="268" r:id="rId14"/>
    <p:sldId id="269" r:id="rId15"/>
    <p:sldId id="293" r:id="rId16"/>
    <p:sldId id="270" r:id="rId17"/>
    <p:sldId id="271" r:id="rId18"/>
    <p:sldId id="272" r:id="rId19"/>
    <p:sldId id="275" r:id="rId20"/>
    <p:sldId id="276" r:id="rId21"/>
    <p:sldId id="277" r:id="rId22"/>
    <p:sldId id="303" r:id="rId23"/>
    <p:sldId id="292" r:id="rId24"/>
    <p:sldId id="295" r:id="rId25"/>
    <p:sldId id="288" r:id="rId26"/>
    <p:sldId id="289" r:id="rId27"/>
    <p:sldId id="280" r:id="rId28"/>
    <p:sldId id="281" r:id="rId29"/>
    <p:sldId id="300" r:id="rId30"/>
    <p:sldId id="278" r:id="rId31"/>
    <p:sldId id="297" r:id="rId32"/>
    <p:sldId id="299" r:id="rId33"/>
    <p:sldId id="298" r:id="rId34"/>
    <p:sldId id="302" r:id="rId35"/>
    <p:sldId id="282" r:id="rId36"/>
    <p:sldId id="283" r:id="rId37"/>
    <p:sldId id="301"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ys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iddels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iddels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ys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iddels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96247" autoAdjust="0"/>
  </p:normalViewPr>
  <p:slideViewPr>
    <p:cSldViewPr snapToGrid="0">
      <p:cViewPr varScale="1">
        <p:scale>
          <a:sx n="101" d="100"/>
          <a:sy n="101" d="100"/>
        </p:scale>
        <p:origin x="168"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1" Type="http://schemas.openxmlformats.org/officeDocument/2006/relationships/hyperlink" Target="mailto:post@kabelvagbarnehage.no"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mailto:post@kabelvagbarnehage.no"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33306B-6438-4345-9D50-21548956E5B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5FF5F46-6064-4A4B-820A-1F7C5500F7B8}">
      <dgm:prSet/>
      <dgm:spPr/>
      <dgm:t>
        <a:bodyPr/>
        <a:lstStyle/>
        <a:p>
          <a:r>
            <a:rPr lang="nb-NO" dirty="0"/>
            <a:t>Kabelvåg Barnehage: 76070340</a:t>
          </a:r>
          <a:endParaRPr lang="en-US" dirty="0"/>
        </a:p>
      </dgm:t>
    </dgm:pt>
    <dgm:pt modelId="{4153B7DB-6011-4B3C-98A9-78AC93C8D5EC}" type="parTrans" cxnId="{012169D9-B227-42C1-A621-D98B07D46DD5}">
      <dgm:prSet/>
      <dgm:spPr/>
      <dgm:t>
        <a:bodyPr/>
        <a:lstStyle/>
        <a:p>
          <a:endParaRPr lang="en-US"/>
        </a:p>
      </dgm:t>
    </dgm:pt>
    <dgm:pt modelId="{971089FE-0BA6-4317-991A-B17DA0CD9E0B}" type="sibTrans" cxnId="{012169D9-B227-42C1-A621-D98B07D46DD5}">
      <dgm:prSet/>
      <dgm:spPr/>
      <dgm:t>
        <a:bodyPr/>
        <a:lstStyle/>
        <a:p>
          <a:endParaRPr lang="en-US"/>
        </a:p>
      </dgm:t>
    </dgm:pt>
    <dgm:pt modelId="{52448DA6-CBF0-4413-84A3-4FCDAA23F2D9}">
      <dgm:prSet/>
      <dgm:spPr/>
      <dgm:t>
        <a:bodyPr/>
        <a:lstStyle/>
        <a:p>
          <a:r>
            <a:rPr lang="nb-NO" dirty="0"/>
            <a:t>Rune Vagle, styrer: 91383600/76070340</a:t>
          </a:r>
          <a:br>
            <a:rPr lang="nb-NO" dirty="0"/>
          </a:br>
          <a:endParaRPr lang="en-US" dirty="0"/>
        </a:p>
      </dgm:t>
    </dgm:pt>
    <dgm:pt modelId="{4BEBCF3C-9310-4F7D-92F0-AE8C2BADF66B}" type="parTrans" cxnId="{8AB198F2-3024-43A4-BF3A-F974371FFA1B}">
      <dgm:prSet/>
      <dgm:spPr/>
      <dgm:t>
        <a:bodyPr/>
        <a:lstStyle/>
        <a:p>
          <a:endParaRPr lang="en-US"/>
        </a:p>
      </dgm:t>
    </dgm:pt>
    <dgm:pt modelId="{56F9BB27-1A61-4D94-A269-2B69C9F9AA55}" type="sibTrans" cxnId="{8AB198F2-3024-43A4-BF3A-F974371FFA1B}">
      <dgm:prSet/>
      <dgm:spPr/>
      <dgm:t>
        <a:bodyPr/>
        <a:lstStyle/>
        <a:p>
          <a:endParaRPr lang="en-US"/>
        </a:p>
      </dgm:t>
    </dgm:pt>
    <dgm:pt modelId="{78DCEBEC-A5BD-4F5D-AA6B-2BD8E622FFDD}">
      <dgm:prSet/>
      <dgm:spPr/>
      <dgm:t>
        <a:bodyPr/>
        <a:lstStyle/>
        <a:p>
          <a:r>
            <a:rPr lang="nb-NO" dirty="0"/>
            <a:t>Marthe Berg Jacobsen, eier: 92435029</a:t>
          </a:r>
          <a:endParaRPr lang="en-US" dirty="0"/>
        </a:p>
      </dgm:t>
    </dgm:pt>
    <dgm:pt modelId="{88BF1C55-A9E8-46A6-86B4-23EBC5F6DBD5}" type="parTrans" cxnId="{029768A4-9591-4CA4-A85D-4899B14F5C09}">
      <dgm:prSet/>
      <dgm:spPr/>
      <dgm:t>
        <a:bodyPr/>
        <a:lstStyle/>
        <a:p>
          <a:endParaRPr lang="en-US"/>
        </a:p>
      </dgm:t>
    </dgm:pt>
    <dgm:pt modelId="{B816929C-F05F-42D0-9D80-750A4BF17901}" type="sibTrans" cxnId="{029768A4-9591-4CA4-A85D-4899B14F5C09}">
      <dgm:prSet/>
      <dgm:spPr/>
      <dgm:t>
        <a:bodyPr/>
        <a:lstStyle/>
        <a:p>
          <a:endParaRPr lang="en-US"/>
        </a:p>
      </dgm:t>
    </dgm:pt>
    <dgm:pt modelId="{B11A8ACE-7F8D-4249-9191-27EA3318A9BF}">
      <dgm:prSet/>
      <dgm:spPr/>
      <dgm:t>
        <a:bodyPr/>
        <a:lstStyle/>
        <a:p>
          <a:r>
            <a:rPr lang="nb-NO"/>
            <a:t>Lars Mellingsæther, eier: 92617410</a:t>
          </a:r>
          <a:endParaRPr lang="en-US"/>
        </a:p>
      </dgm:t>
    </dgm:pt>
    <dgm:pt modelId="{3159A0FF-3041-4A80-9D97-C1B1EACCC918}" type="parTrans" cxnId="{02D06CA2-37E1-4B6F-A6EC-CA2990D8986D}">
      <dgm:prSet/>
      <dgm:spPr/>
      <dgm:t>
        <a:bodyPr/>
        <a:lstStyle/>
        <a:p>
          <a:endParaRPr lang="en-US"/>
        </a:p>
      </dgm:t>
    </dgm:pt>
    <dgm:pt modelId="{6BE5313A-6D1E-47D6-BC26-94E39A2A6A7F}" type="sibTrans" cxnId="{02D06CA2-37E1-4B6F-A6EC-CA2990D8986D}">
      <dgm:prSet/>
      <dgm:spPr/>
      <dgm:t>
        <a:bodyPr/>
        <a:lstStyle/>
        <a:p>
          <a:endParaRPr lang="en-US"/>
        </a:p>
      </dgm:t>
    </dgm:pt>
    <dgm:pt modelId="{6FA077A7-1FF8-4D38-AA0E-41FABE681C7D}">
      <dgm:prSet/>
      <dgm:spPr/>
      <dgm:t>
        <a:bodyPr/>
        <a:lstStyle/>
        <a:p>
          <a:r>
            <a:rPr lang="nb-NO"/>
            <a:t>Epost: </a:t>
          </a:r>
          <a:r>
            <a:rPr lang="nb-NO">
              <a:hlinkClick xmlns:r="http://schemas.openxmlformats.org/officeDocument/2006/relationships" r:id="rId1"/>
            </a:rPr>
            <a:t>post@kabelvagbarnehage.no</a:t>
          </a:r>
          <a:endParaRPr lang="en-US"/>
        </a:p>
      </dgm:t>
    </dgm:pt>
    <dgm:pt modelId="{B9BB2423-FA8C-4993-929A-A08426D4226F}" type="parTrans" cxnId="{A1F3C316-4573-417F-9965-F652FB26A2DF}">
      <dgm:prSet/>
      <dgm:spPr/>
      <dgm:t>
        <a:bodyPr/>
        <a:lstStyle/>
        <a:p>
          <a:endParaRPr lang="en-US"/>
        </a:p>
      </dgm:t>
    </dgm:pt>
    <dgm:pt modelId="{086FDFE9-9C85-4BAB-B1D8-98580950FFA9}" type="sibTrans" cxnId="{A1F3C316-4573-417F-9965-F652FB26A2DF}">
      <dgm:prSet/>
      <dgm:spPr/>
      <dgm:t>
        <a:bodyPr/>
        <a:lstStyle/>
        <a:p>
          <a:endParaRPr lang="en-US"/>
        </a:p>
      </dgm:t>
    </dgm:pt>
    <dgm:pt modelId="{47C33D2E-43E9-4C97-9936-08118038A575}">
      <dgm:prSet/>
      <dgm:spPr/>
      <dgm:t>
        <a:bodyPr/>
        <a:lstStyle/>
        <a:p>
          <a:r>
            <a:rPr lang="nb-NO"/>
            <a:t>Hjemmeside: https://kabelvag.barnehage.no/</a:t>
          </a:r>
          <a:endParaRPr lang="en-US"/>
        </a:p>
      </dgm:t>
    </dgm:pt>
    <dgm:pt modelId="{A8CA5D23-B871-41A2-8401-61ECA1C24139}" type="parTrans" cxnId="{A276BDC4-9E02-4134-B19D-49BA7886E58D}">
      <dgm:prSet/>
      <dgm:spPr/>
      <dgm:t>
        <a:bodyPr/>
        <a:lstStyle/>
        <a:p>
          <a:endParaRPr lang="en-US"/>
        </a:p>
      </dgm:t>
    </dgm:pt>
    <dgm:pt modelId="{2F7A5C39-8582-4924-8BEB-A42DE5BF737D}" type="sibTrans" cxnId="{A276BDC4-9E02-4134-B19D-49BA7886E58D}">
      <dgm:prSet/>
      <dgm:spPr/>
      <dgm:t>
        <a:bodyPr/>
        <a:lstStyle/>
        <a:p>
          <a:endParaRPr lang="en-US"/>
        </a:p>
      </dgm:t>
    </dgm:pt>
    <dgm:pt modelId="{14258190-46AA-4A0C-B469-472047F536B5}" type="pres">
      <dgm:prSet presAssocID="{3933306B-6438-4345-9D50-21548956E5B2}" presName="vert0" presStyleCnt="0">
        <dgm:presLayoutVars>
          <dgm:dir/>
          <dgm:animOne val="branch"/>
          <dgm:animLvl val="lvl"/>
        </dgm:presLayoutVars>
      </dgm:prSet>
      <dgm:spPr/>
    </dgm:pt>
    <dgm:pt modelId="{6715D2F4-E2D4-4F5A-9CEB-C7D643870912}" type="pres">
      <dgm:prSet presAssocID="{15FF5F46-6064-4A4B-820A-1F7C5500F7B8}" presName="thickLine" presStyleLbl="alignNode1" presStyleIdx="0" presStyleCnt="6"/>
      <dgm:spPr/>
    </dgm:pt>
    <dgm:pt modelId="{4D3BC1DF-4B39-449E-AE3E-416511B51C19}" type="pres">
      <dgm:prSet presAssocID="{15FF5F46-6064-4A4B-820A-1F7C5500F7B8}" presName="horz1" presStyleCnt="0"/>
      <dgm:spPr/>
    </dgm:pt>
    <dgm:pt modelId="{B0A3AD8B-7C25-47E2-80CD-C8FFDEDFB02C}" type="pres">
      <dgm:prSet presAssocID="{15FF5F46-6064-4A4B-820A-1F7C5500F7B8}" presName="tx1" presStyleLbl="revTx" presStyleIdx="0" presStyleCnt="6"/>
      <dgm:spPr/>
    </dgm:pt>
    <dgm:pt modelId="{AA93550E-C295-4B4C-A58B-8E07E6BC2385}" type="pres">
      <dgm:prSet presAssocID="{15FF5F46-6064-4A4B-820A-1F7C5500F7B8}" presName="vert1" presStyleCnt="0"/>
      <dgm:spPr/>
    </dgm:pt>
    <dgm:pt modelId="{01D5C8C4-0932-4355-8862-58F0608CDA3D}" type="pres">
      <dgm:prSet presAssocID="{52448DA6-CBF0-4413-84A3-4FCDAA23F2D9}" presName="thickLine" presStyleLbl="alignNode1" presStyleIdx="1" presStyleCnt="6"/>
      <dgm:spPr/>
    </dgm:pt>
    <dgm:pt modelId="{6FDC6522-1DE5-4B4C-BBB9-47F5561962E1}" type="pres">
      <dgm:prSet presAssocID="{52448DA6-CBF0-4413-84A3-4FCDAA23F2D9}" presName="horz1" presStyleCnt="0"/>
      <dgm:spPr/>
    </dgm:pt>
    <dgm:pt modelId="{E5D13C78-ED36-4DB2-885A-718F944CD63F}" type="pres">
      <dgm:prSet presAssocID="{52448DA6-CBF0-4413-84A3-4FCDAA23F2D9}" presName="tx1" presStyleLbl="revTx" presStyleIdx="1" presStyleCnt="6"/>
      <dgm:spPr/>
    </dgm:pt>
    <dgm:pt modelId="{05615D3E-1E52-48B8-A905-13F8F8C22EAD}" type="pres">
      <dgm:prSet presAssocID="{52448DA6-CBF0-4413-84A3-4FCDAA23F2D9}" presName="vert1" presStyleCnt="0"/>
      <dgm:spPr/>
    </dgm:pt>
    <dgm:pt modelId="{F9934B35-0256-4DDC-A1E6-038B8B0A1DAF}" type="pres">
      <dgm:prSet presAssocID="{78DCEBEC-A5BD-4F5D-AA6B-2BD8E622FFDD}" presName="thickLine" presStyleLbl="alignNode1" presStyleIdx="2" presStyleCnt="6"/>
      <dgm:spPr/>
    </dgm:pt>
    <dgm:pt modelId="{0F591E25-B008-41E8-9A21-A485CDABB999}" type="pres">
      <dgm:prSet presAssocID="{78DCEBEC-A5BD-4F5D-AA6B-2BD8E622FFDD}" presName="horz1" presStyleCnt="0"/>
      <dgm:spPr/>
    </dgm:pt>
    <dgm:pt modelId="{06555517-8C07-4EF3-A8E1-DC758F93F5AF}" type="pres">
      <dgm:prSet presAssocID="{78DCEBEC-A5BD-4F5D-AA6B-2BD8E622FFDD}" presName="tx1" presStyleLbl="revTx" presStyleIdx="2" presStyleCnt="6"/>
      <dgm:spPr/>
    </dgm:pt>
    <dgm:pt modelId="{3B68B995-2C5C-469C-B44C-CF965915ABC0}" type="pres">
      <dgm:prSet presAssocID="{78DCEBEC-A5BD-4F5D-AA6B-2BD8E622FFDD}" presName="vert1" presStyleCnt="0"/>
      <dgm:spPr/>
    </dgm:pt>
    <dgm:pt modelId="{C427B0E6-BA31-4D4B-8060-1F86EAF804E4}" type="pres">
      <dgm:prSet presAssocID="{B11A8ACE-7F8D-4249-9191-27EA3318A9BF}" presName="thickLine" presStyleLbl="alignNode1" presStyleIdx="3" presStyleCnt="6"/>
      <dgm:spPr/>
    </dgm:pt>
    <dgm:pt modelId="{482C09DB-19E3-46A9-AA99-32835F4ACE55}" type="pres">
      <dgm:prSet presAssocID="{B11A8ACE-7F8D-4249-9191-27EA3318A9BF}" presName="horz1" presStyleCnt="0"/>
      <dgm:spPr/>
    </dgm:pt>
    <dgm:pt modelId="{9E254B8D-8B40-448A-9ADD-3E23E272736F}" type="pres">
      <dgm:prSet presAssocID="{B11A8ACE-7F8D-4249-9191-27EA3318A9BF}" presName="tx1" presStyleLbl="revTx" presStyleIdx="3" presStyleCnt="6"/>
      <dgm:spPr/>
    </dgm:pt>
    <dgm:pt modelId="{BC925EA7-CBF4-4217-8A79-AFEF1B51FC4C}" type="pres">
      <dgm:prSet presAssocID="{B11A8ACE-7F8D-4249-9191-27EA3318A9BF}" presName="vert1" presStyleCnt="0"/>
      <dgm:spPr/>
    </dgm:pt>
    <dgm:pt modelId="{9DB37C5A-8E27-48A3-9514-D6DB46AA52B6}" type="pres">
      <dgm:prSet presAssocID="{6FA077A7-1FF8-4D38-AA0E-41FABE681C7D}" presName="thickLine" presStyleLbl="alignNode1" presStyleIdx="4" presStyleCnt="6"/>
      <dgm:spPr/>
    </dgm:pt>
    <dgm:pt modelId="{621C197F-1BE4-408D-96D7-074EDA0152FD}" type="pres">
      <dgm:prSet presAssocID="{6FA077A7-1FF8-4D38-AA0E-41FABE681C7D}" presName="horz1" presStyleCnt="0"/>
      <dgm:spPr/>
    </dgm:pt>
    <dgm:pt modelId="{99D381B5-671E-4A0D-B6EE-332A8F6C421C}" type="pres">
      <dgm:prSet presAssocID="{6FA077A7-1FF8-4D38-AA0E-41FABE681C7D}" presName="tx1" presStyleLbl="revTx" presStyleIdx="4" presStyleCnt="6"/>
      <dgm:spPr/>
    </dgm:pt>
    <dgm:pt modelId="{36F84DB5-93BF-4B3A-A28E-921F19BA85E5}" type="pres">
      <dgm:prSet presAssocID="{6FA077A7-1FF8-4D38-AA0E-41FABE681C7D}" presName="vert1" presStyleCnt="0"/>
      <dgm:spPr/>
    </dgm:pt>
    <dgm:pt modelId="{2C26FB1E-1B01-4160-AE26-98259BDA1AF8}" type="pres">
      <dgm:prSet presAssocID="{47C33D2E-43E9-4C97-9936-08118038A575}" presName="thickLine" presStyleLbl="alignNode1" presStyleIdx="5" presStyleCnt="6"/>
      <dgm:spPr/>
    </dgm:pt>
    <dgm:pt modelId="{1F4B744F-975A-443F-B458-CBE627EC6DE3}" type="pres">
      <dgm:prSet presAssocID="{47C33D2E-43E9-4C97-9936-08118038A575}" presName="horz1" presStyleCnt="0"/>
      <dgm:spPr/>
    </dgm:pt>
    <dgm:pt modelId="{CE1B9206-0B34-4085-B9BC-FC62FD32C9C5}" type="pres">
      <dgm:prSet presAssocID="{47C33D2E-43E9-4C97-9936-08118038A575}" presName="tx1" presStyleLbl="revTx" presStyleIdx="5" presStyleCnt="6"/>
      <dgm:spPr/>
    </dgm:pt>
    <dgm:pt modelId="{1C344348-4FEF-4C70-A3AB-C184CEDC7E36}" type="pres">
      <dgm:prSet presAssocID="{47C33D2E-43E9-4C97-9936-08118038A575}" presName="vert1" presStyleCnt="0"/>
      <dgm:spPr/>
    </dgm:pt>
  </dgm:ptLst>
  <dgm:cxnLst>
    <dgm:cxn modelId="{66BA0511-04D5-4814-B709-03987640CA24}" type="presOf" srcId="{6FA077A7-1FF8-4D38-AA0E-41FABE681C7D}" destId="{99D381B5-671E-4A0D-B6EE-332A8F6C421C}" srcOrd="0" destOrd="0" presId="urn:microsoft.com/office/officeart/2008/layout/LinedList"/>
    <dgm:cxn modelId="{A1F3C316-4573-417F-9965-F652FB26A2DF}" srcId="{3933306B-6438-4345-9D50-21548956E5B2}" destId="{6FA077A7-1FF8-4D38-AA0E-41FABE681C7D}" srcOrd="4" destOrd="0" parTransId="{B9BB2423-FA8C-4993-929A-A08426D4226F}" sibTransId="{086FDFE9-9C85-4BAB-B1D8-98580950FFA9}"/>
    <dgm:cxn modelId="{D564DA16-6CD3-4046-A0AF-E51DBEE1B4FF}" type="presOf" srcId="{47C33D2E-43E9-4C97-9936-08118038A575}" destId="{CE1B9206-0B34-4085-B9BC-FC62FD32C9C5}" srcOrd="0" destOrd="0" presId="urn:microsoft.com/office/officeart/2008/layout/LinedList"/>
    <dgm:cxn modelId="{F9CF6F40-A974-4B8C-A017-7E786BEAD859}" type="presOf" srcId="{B11A8ACE-7F8D-4249-9191-27EA3318A9BF}" destId="{9E254B8D-8B40-448A-9ADD-3E23E272736F}" srcOrd="0" destOrd="0" presId="urn:microsoft.com/office/officeart/2008/layout/LinedList"/>
    <dgm:cxn modelId="{6A2EE56A-A3BC-47B6-832E-C0C49FA1626F}" type="presOf" srcId="{3933306B-6438-4345-9D50-21548956E5B2}" destId="{14258190-46AA-4A0C-B469-472047F536B5}" srcOrd="0" destOrd="0" presId="urn:microsoft.com/office/officeart/2008/layout/LinedList"/>
    <dgm:cxn modelId="{0ED46573-78F5-4103-8D91-8DECB93EBDF1}" type="presOf" srcId="{78DCEBEC-A5BD-4F5D-AA6B-2BD8E622FFDD}" destId="{06555517-8C07-4EF3-A8E1-DC758F93F5AF}" srcOrd="0" destOrd="0" presId="urn:microsoft.com/office/officeart/2008/layout/LinedList"/>
    <dgm:cxn modelId="{02D06CA2-37E1-4B6F-A6EC-CA2990D8986D}" srcId="{3933306B-6438-4345-9D50-21548956E5B2}" destId="{B11A8ACE-7F8D-4249-9191-27EA3318A9BF}" srcOrd="3" destOrd="0" parTransId="{3159A0FF-3041-4A80-9D97-C1B1EACCC918}" sibTransId="{6BE5313A-6D1E-47D6-BC26-94E39A2A6A7F}"/>
    <dgm:cxn modelId="{029768A4-9591-4CA4-A85D-4899B14F5C09}" srcId="{3933306B-6438-4345-9D50-21548956E5B2}" destId="{78DCEBEC-A5BD-4F5D-AA6B-2BD8E622FFDD}" srcOrd="2" destOrd="0" parTransId="{88BF1C55-A9E8-46A6-86B4-23EBC5F6DBD5}" sibTransId="{B816929C-F05F-42D0-9D80-750A4BF17901}"/>
    <dgm:cxn modelId="{A276BDC4-9E02-4134-B19D-49BA7886E58D}" srcId="{3933306B-6438-4345-9D50-21548956E5B2}" destId="{47C33D2E-43E9-4C97-9936-08118038A575}" srcOrd="5" destOrd="0" parTransId="{A8CA5D23-B871-41A2-8401-61ECA1C24139}" sibTransId="{2F7A5C39-8582-4924-8BEB-A42DE5BF737D}"/>
    <dgm:cxn modelId="{660713D4-950D-4E16-A76C-B9B7EDD203C0}" type="presOf" srcId="{52448DA6-CBF0-4413-84A3-4FCDAA23F2D9}" destId="{E5D13C78-ED36-4DB2-885A-718F944CD63F}" srcOrd="0" destOrd="0" presId="urn:microsoft.com/office/officeart/2008/layout/LinedList"/>
    <dgm:cxn modelId="{012169D9-B227-42C1-A621-D98B07D46DD5}" srcId="{3933306B-6438-4345-9D50-21548956E5B2}" destId="{15FF5F46-6064-4A4B-820A-1F7C5500F7B8}" srcOrd="0" destOrd="0" parTransId="{4153B7DB-6011-4B3C-98A9-78AC93C8D5EC}" sibTransId="{971089FE-0BA6-4317-991A-B17DA0CD9E0B}"/>
    <dgm:cxn modelId="{8AB198F2-3024-43A4-BF3A-F974371FFA1B}" srcId="{3933306B-6438-4345-9D50-21548956E5B2}" destId="{52448DA6-CBF0-4413-84A3-4FCDAA23F2D9}" srcOrd="1" destOrd="0" parTransId="{4BEBCF3C-9310-4F7D-92F0-AE8C2BADF66B}" sibTransId="{56F9BB27-1A61-4D94-A269-2B69C9F9AA55}"/>
    <dgm:cxn modelId="{3698B4F9-4B16-40F5-A8E7-2604F855A1E6}" type="presOf" srcId="{15FF5F46-6064-4A4B-820A-1F7C5500F7B8}" destId="{B0A3AD8B-7C25-47E2-80CD-C8FFDEDFB02C}" srcOrd="0" destOrd="0" presId="urn:microsoft.com/office/officeart/2008/layout/LinedList"/>
    <dgm:cxn modelId="{DD936CAA-06A7-4117-89F9-CEE4CBC80877}" type="presParOf" srcId="{14258190-46AA-4A0C-B469-472047F536B5}" destId="{6715D2F4-E2D4-4F5A-9CEB-C7D643870912}" srcOrd="0" destOrd="0" presId="urn:microsoft.com/office/officeart/2008/layout/LinedList"/>
    <dgm:cxn modelId="{C6DFF220-1515-4B2A-A0D3-CEC27EF671B5}" type="presParOf" srcId="{14258190-46AA-4A0C-B469-472047F536B5}" destId="{4D3BC1DF-4B39-449E-AE3E-416511B51C19}" srcOrd="1" destOrd="0" presId="urn:microsoft.com/office/officeart/2008/layout/LinedList"/>
    <dgm:cxn modelId="{19F6B667-C454-4077-B588-B9CFDD3D08D0}" type="presParOf" srcId="{4D3BC1DF-4B39-449E-AE3E-416511B51C19}" destId="{B0A3AD8B-7C25-47E2-80CD-C8FFDEDFB02C}" srcOrd="0" destOrd="0" presId="urn:microsoft.com/office/officeart/2008/layout/LinedList"/>
    <dgm:cxn modelId="{0CFBEC77-5462-49A2-B5BD-0367A5A7E253}" type="presParOf" srcId="{4D3BC1DF-4B39-449E-AE3E-416511B51C19}" destId="{AA93550E-C295-4B4C-A58B-8E07E6BC2385}" srcOrd="1" destOrd="0" presId="urn:microsoft.com/office/officeart/2008/layout/LinedList"/>
    <dgm:cxn modelId="{49EFDF5A-3FF6-4995-A673-BBE595D1C72C}" type="presParOf" srcId="{14258190-46AA-4A0C-B469-472047F536B5}" destId="{01D5C8C4-0932-4355-8862-58F0608CDA3D}" srcOrd="2" destOrd="0" presId="urn:microsoft.com/office/officeart/2008/layout/LinedList"/>
    <dgm:cxn modelId="{A44E6FB5-A9BD-44AF-A126-EC2C4D795902}" type="presParOf" srcId="{14258190-46AA-4A0C-B469-472047F536B5}" destId="{6FDC6522-1DE5-4B4C-BBB9-47F5561962E1}" srcOrd="3" destOrd="0" presId="urn:microsoft.com/office/officeart/2008/layout/LinedList"/>
    <dgm:cxn modelId="{04E66DF1-442C-420F-86AF-9D6A76908340}" type="presParOf" srcId="{6FDC6522-1DE5-4B4C-BBB9-47F5561962E1}" destId="{E5D13C78-ED36-4DB2-885A-718F944CD63F}" srcOrd="0" destOrd="0" presId="urn:microsoft.com/office/officeart/2008/layout/LinedList"/>
    <dgm:cxn modelId="{8032BB8F-6B35-4E56-93D9-95464993834A}" type="presParOf" srcId="{6FDC6522-1DE5-4B4C-BBB9-47F5561962E1}" destId="{05615D3E-1E52-48B8-A905-13F8F8C22EAD}" srcOrd="1" destOrd="0" presId="urn:microsoft.com/office/officeart/2008/layout/LinedList"/>
    <dgm:cxn modelId="{83B67BA8-3AEB-4D3C-ACCE-B4CDB0E109DD}" type="presParOf" srcId="{14258190-46AA-4A0C-B469-472047F536B5}" destId="{F9934B35-0256-4DDC-A1E6-038B8B0A1DAF}" srcOrd="4" destOrd="0" presId="urn:microsoft.com/office/officeart/2008/layout/LinedList"/>
    <dgm:cxn modelId="{2C7E6B10-40CB-496E-BD71-FFC1DDF4026C}" type="presParOf" srcId="{14258190-46AA-4A0C-B469-472047F536B5}" destId="{0F591E25-B008-41E8-9A21-A485CDABB999}" srcOrd="5" destOrd="0" presId="urn:microsoft.com/office/officeart/2008/layout/LinedList"/>
    <dgm:cxn modelId="{7AFF83F3-07AA-4826-ACCE-CCA9DE2D4E6D}" type="presParOf" srcId="{0F591E25-B008-41E8-9A21-A485CDABB999}" destId="{06555517-8C07-4EF3-A8E1-DC758F93F5AF}" srcOrd="0" destOrd="0" presId="urn:microsoft.com/office/officeart/2008/layout/LinedList"/>
    <dgm:cxn modelId="{ECACF480-BDFA-4292-90A9-E671B3DF5592}" type="presParOf" srcId="{0F591E25-B008-41E8-9A21-A485CDABB999}" destId="{3B68B995-2C5C-469C-B44C-CF965915ABC0}" srcOrd="1" destOrd="0" presId="urn:microsoft.com/office/officeart/2008/layout/LinedList"/>
    <dgm:cxn modelId="{3D786077-C53E-4834-AF3F-554438E2E64E}" type="presParOf" srcId="{14258190-46AA-4A0C-B469-472047F536B5}" destId="{C427B0E6-BA31-4D4B-8060-1F86EAF804E4}" srcOrd="6" destOrd="0" presId="urn:microsoft.com/office/officeart/2008/layout/LinedList"/>
    <dgm:cxn modelId="{9BC2D39F-C51B-4F16-A731-B7B59F70B612}" type="presParOf" srcId="{14258190-46AA-4A0C-B469-472047F536B5}" destId="{482C09DB-19E3-46A9-AA99-32835F4ACE55}" srcOrd="7" destOrd="0" presId="urn:microsoft.com/office/officeart/2008/layout/LinedList"/>
    <dgm:cxn modelId="{2223C9AC-7F5E-425E-BA1B-E26D6C4DBA8C}" type="presParOf" srcId="{482C09DB-19E3-46A9-AA99-32835F4ACE55}" destId="{9E254B8D-8B40-448A-9ADD-3E23E272736F}" srcOrd="0" destOrd="0" presId="urn:microsoft.com/office/officeart/2008/layout/LinedList"/>
    <dgm:cxn modelId="{EEE0A6C2-7DB2-4C37-AE3C-8170829F14DF}" type="presParOf" srcId="{482C09DB-19E3-46A9-AA99-32835F4ACE55}" destId="{BC925EA7-CBF4-4217-8A79-AFEF1B51FC4C}" srcOrd="1" destOrd="0" presId="urn:microsoft.com/office/officeart/2008/layout/LinedList"/>
    <dgm:cxn modelId="{B9731E05-1245-427B-8222-F0BC5F410A99}" type="presParOf" srcId="{14258190-46AA-4A0C-B469-472047F536B5}" destId="{9DB37C5A-8E27-48A3-9514-D6DB46AA52B6}" srcOrd="8" destOrd="0" presId="urn:microsoft.com/office/officeart/2008/layout/LinedList"/>
    <dgm:cxn modelId="{A95051B7-4334-49D4-870C-AE79324C6AB7}" type="presParOf" srcId="{14258190-46AA-4A0C-B469-472047F536B5}" destId="{621C197F-1BE4-408D-96D7-074EDA0152FD}" srcOrd="9" destOrd="0" presId="urn:microsoft.com/office/officeart/2008/layout/LinedList"/>
    <dgm:cxn modelId="{11CB4DDA-D595-4919-B3C5-43A244BF81E3}" type="presParOf" srcId="{621C197F-1BE4-408D-96D7-074EDA0152FD}" destId="{99D381B5-671E-4A0D-B6EE-332A8F6C421C}" srcOrd="0" destOrd="0" presId="urn:microsoft.com/office/officeart/2008/layout/LinedList"/>
    <dgm:cxn modelId="{012A487A-276D-4CC5-8817-A242CB06047F}" type="presParOf" srcId="{621C197F-1BE4-408D-96D7-074EDA0152FD}" destId="{36F84DB5-93BF-4B3A-A28E-921F19BA85E5}" srcOrd="1" destOrd="0" presId="urn:microsoft.com/office/officeart/2008/layout/LinedList"/>
    <dgm:cxn modelId="{9C329959-43E8-4A35-B94D-BD188ABF1843}" type="presParOf" srcId="{14258190-46AA-4A0C-B469-472047F536B5}" destId="{2C26FB1E-1B01-4160-AE26-98259BDA1AF8}" srcOrd="10" destOrd="0" presId="urn:microsoft.com/office/officeart/2008/layout/LinedList"/>
    <dgm:cxn modelId="{926F6854-04F4-4EF1-B11E-25DB1A3E65DF}" type="presParOf" srcId="{14258190-46AA-4A0C-B469-472047F536B5}" destId="{1F4B744F-975A-443F-B458-CBE627EC6DE3}" srcOrd="11" destOrd="0" presId="urn:microsoft.com/office/officeart/2008/layout/LinedList"/>
    <dgm:cxn modelId="{9C52C38D-C956-4918-95D7-1D05F389D282}" type="presParOf" srcId="{1F4B744F-975A-443F-B458-CBE627EC6DE3}" destId="{CE1B9206-0B34-4085-B9BC-FC62FD32C9C5}" srcOrd="0" destOrd="0" presId="urn:microsoft.com/office/officeart/2008/layout/LinedList"/>
    <dgm:cxn modelId="{EC438B62-53EF-49EE-9E26-68C613C028EE}" type="presParOf" srcId="{1F4B744F-975A-443F-B458-CBE627EC6DE3}" destId="{1C344348-4FEF-4C70-A3AB-C184CEDC7E3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15D2F4-E2D4-4F5A-9CEB-C7D643870912}">
      <dsp:nvSpPr>
        <dsp:cNvPr id="0" name=""/>
        <dsp:cNvSpPr/>
      </dsp:nvSpPr>
      <dsp:spPr>
        <a:xfrm>
          <a:off x="0" y="2703"/>
          <a:ext cx="6900512"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A3AD8B-7C25-47E2-80CD-C8FFDEDFB02C}">
      <dsp:nvSpPr>
        <dsp:cNvPr id="0" name=""/>
        <dsp:cNvSpPr/>
      </dsp:nvSpPr>
      <dsp:spPr>
        <a:xfrm>
          <a:off x="0" y="2703"/>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dirty="0"/>
            <a:t>Kabelvåg Barnehage: 76070340</a:t>
          </a:r>
          <a:endParaRPr lang="en-US" sz="2500" kern="1200" dirty="0"/>
        </a:p>
      </dsp:txBody>
      <dsp:txXfrm>
        <a:off x="0" y="2703"/>
        <a:ext cx="6900512" cy="921789"/>
      </dsp:txXfrm>
    </dsp:sp>
    <dsp:sp modelId="{01D5C8C4-0932-4355-8862-58F0608CDA3D}">
      <dsp:nvSpPr>
        <dsp:cNvPr id="0" name=""/>
        <dsp:cNvSpPr/>
      </dsp:nvSpPr>
      <dsp:spPr>
        <a:xfrm>
          <a:off x="0" y="924492"/>
          <a:ext cx="6900512"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D13C78-ED36-4DB2-885A-718F944CD63F}">
      <dsp:nvSpPr>
        <dsp:cNvPr id="0" name=""/>
        <dsp:cNvSpPr/>
      </dsp:nvSpPr>
      <dsp:spPr>
        <a:xfrm>
          <a:off x="0" y="924492"/>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dirty="0"/>
            <a:t>Rune Vagle, styrer: 91383600/76070340</a:t>
          </a:r>
          <a:br>
            <a:rPr lang="nb-NO" sz="2500" kern="1200" dirty="0"/>
          </a:br>
          <a:endParaRPr lang="en-US" sz="2500" kern="1200" dirty="0"/>
        </a:p>
      </dsp:txBody>
      <dsp:txXfrm>
        <a:off x="0" y="924492"/>
        <a:ext cx="6900512" cy="921789"/>
      </dsp:txXfrm>
    </dsp:sp>
    <dsp:sp modelId="{F9934B35-0256-4DDC-A1E6-038B8B0A1DAF}">
      <dsp:nvSpPr>
        <dsp:cNvPr id="0" name=""/>
        <dsp:cNvSpPr/>
      </dsp:nvSpPr>
      <dsp:spPr>
        <a:xfrm>
          <a:off x="0" y="1846281"/>
          <a:ext cx="6900512" cy="0"/>
        </a:xfrm>
        <a:prstGeom prst="line">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555517-8C07-4EF3-A8E1-DC758F93F5AF}">
      <dsp:nvSpPr>
        <dsp:cNvPr id="0" name=""/>
        <dsp:cNvSpPr/>
      </dsp:nvSpPr>
      <dsp:spPr>
        <a:xfrm>
          <a:off x="0" y="1846281"/>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dirty="0"/>
            <a:t>Marthe Berg Jacobsen, eier: 92435029</a:t>
          </a:r>
          <a:endParaRPr lang="en-US" sz="2500" kern="1200" dirty="0"/>
        </a:p>
      </dsp:txBody>
      <dsp:txXfrm>
        <a:off x="0" y="1846281"/>
        <a:ext cx="6900512" cy="921789"/>
      </dsp:txXfrm>
    </dsp:sp>
    <dsp:sp modelId="{C427B0E6-BA31-4D4B-8060-1F86EAF804E4}">
      <dsp:nvSpPr>
        <dsp:cNvPr id="0" name=""/>
        <dsp:cNvSpPr/>
      </dsp:nvSpPr>
      <dsp:spPr>
        <a:xfrm>
          <a:off x="0" y="2768070"/>
          <a:ext cx="6900512"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254B8D-8B40-448A-9ADD-3E23E272736F}">
      <dsp:nvSpPr>
        <dsp:cNvPr id="0" name=""/>
        <dsp:cNvSpPr/>
      </dsp:nvSpPr>
      <dsp:spPr>
        <a:xfrm>
          <a:off x="0" y="2768070"/>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a:t>Lars Mellingsæther, eier: 92617410</a:t>
          </a:r>
          <a:endParaRPr lang="en-US" sz="2500" kern="1200"/>
        </a:p>
      </dsp:txBody>
      <dsp:txXfrm>
        <a:off x="0" y="2768070"/>
        <a:ext cx="6900512" cy="921789"/>
      </dsp:txXfrm>
    </dsp:sp>
    <dsp:sp modelId="{9DB37C5A-8E27-48A3-9514-D6DB46AA52B6}">
      <dsp:nvSpPr>
        <dsp:cNvPr id="0" name=""/>
        <dsp:cNvSpPr/>
      </dsp:nvSpPr>
      <dsp:spPr>
        <a:xfrm>
          <a:off x="0" y="3689859"/>
          <a:ext cx="6900512" cy="0"/>
        </a:xfrm>
        <a:prstGeom prst="line">
          <a:avLst/>
        </a:prstGeom>
        <a:solidFill>
          <a:schemeClr val="accent6">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D381B5-671E-4A0D-B6EE-332A8F6C421C}">
      <dsp:nvSpPr>
        <dsp:cNvPr id="0" name=""/>
        <dsp:cNvSpPr/>
      </dsp:nvSpPr>
      <dsp:spPr>
        <a:xfrm>
          <a:off x="0" y="3689859"/>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a:t>Epost: </a:t>
          </a:r>
          <a:r>
            <a:rPr lang="nb-NO" sz="2500" kern="1200">
              <a:hlinkClick xmlns:r="http://schemas.openxmlformats.org/officeDocument/2006/relationships" r:id="rId1"/>
            </a:rPr>
            <a:t>post@kabelvagbarnehage.no</a:t>
          </a:r>
          <a:endParaRPr lang="en-US" sz="2500" kern="1200"/>
        </a:p>
      </dsp:txBody>
      <dsp:txXfrm>
        <a:off x="0" y="3689859"/>
        <a:ext cx="6900512" cy="921789"/>
      </dsp:txXfrm>
    </dsp:sp>
    <dsp:sp modelId="{2C26FB1E-1B01-4160-AE26-98259BDA1AF8}">
      <dsp:nvSpPr>
        <dsp:cNvPr id="0" name=""/>
        <dsp:cNvSpPr/>
      </dsp:nvSpPr>
      <dsp:spPr>
        <a:xfrm>
          <a:off x="0" y="4611648"/>
          <a:ext cx="6900512"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1B9206-0B34-4085-B9BC-FC62FD32C9C5}">
      <dsp:nvSpPr>
        <dsp:cNvPr id="0" name=""/>
        <dsp:cNvSpPr/>
      </dsp:nvSpPr>
      <dsp:spPr>
        <a:xfrm>
          <a:off x="0" y="4611648"/>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nb-NO" sz="2500" kern="1200"/>
            <a:t>Hjemmeside: https://kabelvag.barnehage.no/</a:t>
          </a:r>
          <a:endParaRPr lang="en-US" sz="2500" kern="1200"/>
        </a:p>
      </dsp:txBody>
      <dsp:txXfrm>
        <a:off x="0" y="4611648"/>
        <a:ext cx="6900512" cy="92178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nb-NO"/>
              <a:t>Klikk for å redigere tittelstil</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209784A0-2A30-4CC2-8EA2-56D8616DB80D}" type="datetimeFigureOut">
              <a:rPr lang="nb-NO" smtClean="0"/>
              <a:t>15.10.2024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10EC0D1-52E7-4C08-A80F-0A823AA6DD55}" type="slidenum">
              <a:rPr lang="nb-NO" smtClean="0"/>
              <a:t>‹#›</a:t>
            </a:fld>
            <a:endParaRPr lang="nb-NO"/>
          </a:p>
        </p:txBody>
      </p:sp>
    </p:spTree>
    <p:extLst>
      <p:ext uri="{BB962C8B-B14F-4D97-AF65-F5344CB8AC3E}">
        <p14:creationId xmlns:p14="http://schemas.microsoft.com/office/powerpoint/2010/main" val="1227321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209784A0-2A30-4CC2-8EA2-56D8616DB80D}" type="datetimeFigureOut">
              <a:rPr lang="nb-NO" smtClean="0"/>
              <a:t>15.10.2024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810EC0D1-52E7-4C08-A80F-0A823AA6DD55}" type="slidenum">
              <a:rPr lang="nb-NO" smtClean="0"/>
              <a:t>‹#›</a:t>
            </a:fld>
            <a:endParaRPr lang="nb-NO"/>
          </a:p>
        </p:txBody>
      </p:sp>
    </p:spTree>
    <p:extLst>
      <p:ext uri="{BB962C8B-B14F-4D97-AF65-F5344CB8AC3E}">
        <p14:creationId xmlns:p14="http://schemas.microsoft.com/office/powerpoint/2010/main" val="3491132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209784A0-2A30-4CC2-8EA2-56D8616DB80D}" type="datetimeFigureOut">
              <a:rPr lang="nb-NO" smtClean="0"/>
              <a:t>15.10.2024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810EC0D1-52E7-4C08-A80F-0A823AA6DD55}" type="slidenum">
              <a:rPr lang="nb-NO" smtClean="0"/>
              <a:t>‹#›</a:t>
            </a:fld>
            <a:endParaRPr lang="nb-NO"/>
          </a:p>
        </p:txBody>
      </p:sp>
    </p:spTree>
    <p:extLst>
      <p:ext uri="{BB962C8B-B14F-4D97-AF65-F5344CB8AC3E}">
        <p14:creationId xmlns:p14="http://schemas.microsoft.com/office/powerpoint/2010/main" val="376780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209784A0-2A30-4CC2-8EA2-56D8616DB80D}" type="datetimeFigureOut">
              <a:rPr lang="nb-NO" smtClean="0"/>
              <a:t>15.10.2024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10EC0D1-52E7-4C08-A80F-0A823AA6DD55}" type="slidenum">
              <a:rPr lang="nb-NO" smtClean="0"/>
              <a:t>‹#›</a:t>
            </a:fld>
            <a:endParaRPr lang="nb-NO"/>
          </a:p>
        </p:txBody>
      </p:sp>
    </p:spTree>
    <p:extLst>
      <p:ext uri="{BB962C8B-B14F-4D97-AF65-F5344CB8AC3E}">
        <p14:creationId xmlns:p14="http://schemas.microsoft.com/office/powerpoint/2010/main" val="2314017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nb-NO"/>
              <a:t>Klikk for å redigere tittelstil</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209784A0-2A30-4CC2-8EA2-56D8616DB80D}" type="datetimeFigureOut">
              <a:rPr lang="nb-NO" smtClean="0"/>
              <a:t>15.10.2024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10EC0D1-52E7-4C08-A80F-0A823AA6DD55}" type="slidenum">
              <a:rPr lang="nb-NO" smtClean="0"/>
              <a:t>‹#›</a:t>
            </a:fld>
            <a:endParaRPr lang="nb-NO"/>
          </a:p>
        </p:txBody>
      </p:sp>
    </p:spTree>
    <p:extLst>
      <p:ext uri="{BB962C8B-B14F-4D97-AF65-F5344CB8AC3E}">
        <p14:creationId xmlns:p14="http://schemas.microsoft.com/office/powerpoint/2010/main" val="1255312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Date Placeholder 7"/>
          <p:cNvSpPr>
            <a:spLocks noGrp="1"/>
          </p:cNvSpPr>
          <p:nvPr>
            <p:ph type="dt" sz="half" idx="10"/>
          </p:nvPr>
        </p:nvSpPr>
        <p:spPr/>
        <p:txBody>
          <a:bodyPr/>
          <a:lstStyle/>
          <a:p>
            <a:fld id="{209784A0-2A30-4CC2-8EA2-56D8616DB80D}" type="datetimeFigureOut">
              <a:rPr lang="nb-NO" smtClean="0"/>
              <a:t>15.10.2024</a:t>
            </a:fld>
            <a:endParaRPr lang="nb-NO"/>
          </a:p>
        </p:txBody>
      </p:sp>
      <p:sp>
        <p:nvSpPr>
          <p:cNvPr id="9" name="Footer Placeholder 8"/>
          <p:cNvSpPr>
            <a:spLocks noGrp="1"/>
          </p:cNvSpPr>
          <p:nvPr>
            <p:ph type="ftr" sz="quarter" idx="11"/>
          </p:nvPr>
        </p:nvSpPr>
        <p:spPr/>
        <p:txBody>
          <a:bodyPr/>
          <a:lstStyle/>
          <a:p>
            <a:endParaRPr lang="nb-NO"/>
          </a:p>
        </p:txBody>
      </p:sp>
      <p:sp>
        <p:nvSpPr>
          <p:cNvPr id="10" name="Slide Number Placeholder 9"/>
          <p:cNvSpPr>
            <a:spLocks noGrp="1"/>
          </p:cNvSpPr>
          <p:nvPr>
            <p:ph type="sldNum" sz="quarter" idx="12"/>
          </p:nvPr>
        </p:nvSpPr>
        <p:spPr/>
        <p:txBody>
          <a:bodyPr/>
          <a:lstStyle/>
          <a:p>
            <a:fld id="{810EC0D1-52E7-4C08-A80F-0A823AA6DD55}" type="slidenum">
              <a:rPr lang="nb-NO" smtClean="0"/>
              <a:t>‹#›</a:t>
            </a:fld>
            <a:endParaRPr lang="nb-NO"/>
          </a:p>
        </p:txBody>
      </p:sp>
    </p:spTree>
    <p:extLst>
      <p:ext uri="{BB962C8B-B14F-4D97-AF65-F5344CB8AC3E}">
        <p14:creationId xmlns:p14="http://schemas.microsoft.com/office/powerpoint/2010/main" val="976164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2" name="Date Placeholder 1"/>
          <p:cNvSpPr>
            <a:spLocks noGrp="1"/>
          </p:cNvSpPr>
          <p:nvPr>
            <p:ph type="dt" sz="half" idx="10"/>
          </p:nvPr>
        </p:nvSpPr>
        <p:spPr/>
        <p:txBody>
          <a:bodyPr/>
          <a:lstStyle/>
          <a:p>
            <a:fld id="{209784A0-2A30-4CC2-8EA2-56D8616DB80D}" type="datetimeFigureOut">
              <a:rPr lang="nb-NO" smtClean="0"/>
              <a:t>15.10.2024</a:t>
            </a:fld>
            <a:endParaRPr lang="nb-NO"/>
          </a:p>
        </p:txBody>
      </p:sp>
      <p:sp>
        <p:nvSpPr>
          <p:cNvPr id="11" name="Footer Placeholder 10"/>
          <p:cNvSpPr>
            <a:spLocks noGrp="1"/>
          </p:cNvSpPr>
          <p:nvPr>
            <p:ph type="ftr" sz="quarter" idx="11"/>
          </p:nvPr>
        </p:nvSpPr>
        <p:spPr/>
        <p:txBody>
          <a:bodyPr/>
          <a:lstStyle/>
          <a:p>
            <a:endParaRPr lang="nb-NO"/>
          </a:p>
        </p:txBody>
      </p:sp>
      <p:sp>
        <p:nvSpPr>
          <p:cNvPr id="12" name="Slide Number Placeholder 11"/>
          <p:cNvSpPr>
            <a:spLocks noGrp="1"/>
          </p:cNvSpPr>
          <p:nvPr>
            <p:ph type="sldNum" sz="quarter" idx="12"/>
          </p:nvPr>
        </p:nvSpPr>
        <p:spPr/>
        <p:txBody>
          <a:bodyPr/>
          <a:lstStyle/>
          <a:p>
            <a:fld id="{810EC0D1-52E7-4C08-A80F-0A823AA6DD55}" type="slidenum">
              <a:rPr lang="nb-NO" smtClean="0"/>
              <a:t>‹#›</a:t>
            </a:fld>
            <a:endParaRPr lang="nb-NO"/>
          </a:p>
        </p:txBody>
      </p:sp>
    </p:spTree>
    <p:extLst>
      <p:ext uri="{BB962C8B-B14F-4D97-AF65-F5344CB8AC3E}">
        <p14:creationId xmlns:p14="http://schemas.microsoft.com/office/powerpoint/2010/main" val="26472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b-NO"/>
              <a:t>Klikk for å redigere tittelstil</a:t>
            </a:r>
            <a:endParaRPr lang="en-US" dirty="0"/>
          </a:p>
        </p:txBody>
      </p:sp>
      <p:sp>
        <p:nvSpPr>
          <p:cNvPr id="2" name="Date Placeholder 1"/>
          <p:cNvSpPr>
            <a:spLocks noGrp="1"/>
          </p:cNvSpPr>
          <p:nvPr>
            <p:ph type="dt" sz="half" idx="10"/>
          </p:nvPr>
        </p:nvSpPr>
        <p:spPr/>
        <p:txBody>
          <a:bodyPr/>
          <a:lstStyle/>
          <a:p>
            <a:fld id="{209784A0-2A30-4CC2-8EA2-56D8616DB80D}" type="datetimeFigureOut">
              <a:rPr lang="nb-NO" smtClean="0"/>
              <a:t>15.10.2024</a:t>
            </a:fld>
            <a:endParaRPr lang="nb-NO"/>
          </a:p>
        </p:txBody>
      </p:sp>
      <p:sp>
        <p:nvSpPr>
          <p:cNvPr id="7" name="Footer Placeholder 6"/>
          <p:cNvSpPr>
            <a:spLocks noGrp="1"/>
          </p:cNvSpPr>
          <p:nvPr>
            <p:ph type="ftr" sz="quarter" idx="11"/>
          </p:nvPr>
        </p:nvSpPr>
        <p:spPr/>
        <p:txBody>
          <a:bodyPr/>
          <a:lstStyle/>
          <a:p>
            <a:endParaRPr lang="nb-NO"/>
          </a:p>
        </p:txBody>
      </p:sp>
      <p:sp>
        <p:nvSpPr>
          <p:cNvPr id="8" name="Slide Number Placeholder 7"/>
          <p:cNvSpPr>
            <a:spLocks noGrp="1"/>
          </p:cNvSpPr>
          <p:nvPr>
            <p:ph type="sldNum" sz="quarter" idx="12"/>
          </p:nvPr>
        </p:nvSpPr>
        <p:spPr/>
        <p:txBody>
          <a:bodyPr/>
          <a:lstStyle/>
          <a:p>
            <a:fld id="{810EC0D1-52E7-4C08-A80F-0A823AA6DD55}" type="slidenum">
              <a:rPr lang="nb-NO" smtClean="0"/>
              <a:t>‹#›</a:t>
            </a:fld>
            <a:endParaRPr lang="nb-NO"/>
          </a:p>
        </p:txBody>
      </p:sp>
    </p:spTree>
    <p:extLst>
      <p:ext uri="{BB962C8B-B14F-4D97-AF65-F5344CB8AC3E}">
        <p14:creationId xmlns:p14="http://schemas.microsoft.com/office/powerpoint/2010/main" val="1481832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09784A0-2A30-4CC2-8EA2-56D8616DB80D}" type="datetimeFigureOut">
              <a:rPr lang="nb-NO" smtClean="0"/>
              <a:t>15.10.2024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810EC0D1-52E7-4C08-A80F-0A823AA6DD55}" type="slidenum">
              <a:rPr lang="nb-NO" smtClean="0"/>
              <a:t>‹#›</a:t>
            </a:fld>
            <a:endParaRPr lang="nb-NO"/>
          </a:p>
        </p:txBody>
      </p:sp>
    </p:spTree>
    <p:extLst>
      <p:ext uri="{BB962C8B-B14F-4D97-AF65-F5344CB8AC3E}">
        <p14:creationId xmlns:p14="http://schemas.microsoft.com/office/powerpoint/2010/main" val="514269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nb-NO"/>
              <a:t>Klikk for å redigere tittelstil</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8" name="Date Placeholder 7"/>
          <p:cNvSpPr>
            <a:spLocks noGrp="1"/>
          </p:cNvSpPr>
          <p:nvPr>
            <p:ph type="dt" sz="half" idx="10"/>
          </p:nvPr>
        </p:nvSpPr>
        <p:spPr/>
        <p:txBody>
          <a:bodyPr/>
          <a:lstStyle/>
          <a:p>
            <a:fld id="{209784A0-2A30-4CC2-8EA2-56D8616DB80D}" type="datetimeFigureOut">
              <a:rPr lang="nb-NO" smtClean="0"/>
              <a:t>15.10.2024</a:t>
            </a:fld>
            <a:endParaRPr lang="nb-NO"/>
          </a:p>
        </p:txBody>
      </p:sp>
      <p:sp>
        <p:nvSpPr>
          <p:cNvPr id="9" name="Footer Placeholder 8"/>
          <p:cNvSpPr>
            <a:spLocks noGrp="1"/>
          </p:cNvSpPr>
          <p:nvPr>
            <p:ph type="ftr" sz="quarter" idx="11"/>
          </p:nvPr>
        </p:nvSpPr>
        <p:spPr/>
        <p:txBody>
          <a:bodyPr/>
          <a:lstStyle/>
          <a:p>
            <a:endParaRPr lang="nb-NO"/>
          </a:p>
        </p:txBody>
      </p:sp>
      <p:sp>
        <p:nvSpPr>
          <p:cNvPr id="10" name="Slide Number Placeholder 9"/>
          <p:cNvSpPr>
            <a:spLocks noGrp="1"/>
          </p:cNvSpPr>
          <p:nvPr>
            <p:ph type="sldNum" sz="quarter" idx="12"/>
          </p:nvPr>
        </p:nvSpPr>
        <p:spPr/>
        <p:txBody>
          <a:bodyPr/>
          <a:lstStyle/>
          <a:p>
            <a:fld id="{810EC0D1-52E7-4C08-A80F-0A823AA6DD55}" type="slidenum">
              <a:rPr lang="nb-NO" smtClean="0"/>
              <a:t>‹#›</a:t>
            </a:fld>
            <a:endParaRPr lang="nb-NO"/>
          </a:p>
        </p:txBody>
      </p:sp>
    </p:spTree>
    <p:extLst>
      <p:ext uri="{BB962C8B-B14F-4D97-AF65-F5344CB8AC3E}">
        <p14:creationId xmlns:p14="http://schemas.microsoft.com/office/powerpoint/2010/main" val="695208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8" name="Date Placeholder 7"/>
          <p:cNvSpPr>
            <a:spLocks noGrp="1"/>
          </p:cNvSpPr>
          <p:nvPr>
            <p:ph type="dt" sz="half" idx="10"/>
          </p:nvPr>
        </p:nvSpPr>
        <p:spPr/>
        <p:txBody>
          <a:bodyPr/>
          <a:lstStyle/>
          <a:p>
            <a:fld id="{209784A0-2A30-4CC2-8EA2-56D8616DB80D}" type="datetimeFigureOut">
              <a:rPr lang="nb-NO" smtClean="0"/>
              <a:t>15.10.2024</a:t>
            </a:fld>
            <a:endParaRPr lang="nb-NO"/>
          </a:p>
        </p:txBody>
      </p:sp>
      <p:sp>
        <p:nvSpPr>
          <p:cNvPr id="9" name="Footer Placeholder 8"/>
          <p:cNvSpPr>
            <a:spLocks noGrp="1"/>
          </p:cNvSpPr>
          <p:nvPr>
            <p:ph type="ftr" sz="quarter" idx="11"/>
          </p:nvPr>
        </p:nvSpPr>
        <p:spPr>
          <a:xfrm>
            <a:off x="3499101" y="6356350"/>
            <a:ext cx="5911517" cy="365125"/>
          </a:xfrm>
        </p:spPr>
        <p:txBody>
          <a:bodyPr/>
          <a:lstStyle/>
          <a:p>
            <a:endParaRPr lang="nb-NO"/>
          </a:p>
        </p:txBody>
      </p:sp>
      <p:sp>
        <p:nvSpPr>
          <p:cNvPr id="10" name="Slide Number Placeholder 9"/>
          <p:cNvSpPr>
            <a:spLocks noGrp="1"/>
          </p:cNvSpPr>
          <p:nvPr>
            <p:ph type="sldNum" sz="quarter" idx="12"/>
          </p:nvPr>
        </p:nvSpPr>
        <p:spPr/>
        <p:txBody>
          <a:bodyPr/>
          <a:lstStyle/>
          <a:p>
            <a:fld id="{810EC0D1-52E7-4C08-A80F-0A823AA6DD55}" type="slidenum">
              <a:rPr lang="nb-NO" smtClean="0"/>
              <a:t>‹#›</a:t>
            </a:fld>
            <a:endParaRPr lang="nb-NO"/>
          </a:p>
        </p:txBody>
      </p:sp>
    </p:spTree>
    <p:extLst>
      <p:ext uri="{BB962C8B-B14F-4D97-AF65-F5344CB8AC3E}">
        <p14:creationId xmlns:p14="http://schemas.microsoft.com/office/powerpoint/2010/main" val="784894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209784A0-2A30-4CC2-8EA2-56D8616DB80D}" type="datetimeFigureOut">
              <a:rPr lang="nb-NO" smtClean="0"/>
              <a:t>15.10.2024</a:t>
            </a:fld>
            <a:endParaRPr lang="nb-NO"/>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nb-NO"/>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810EC0D1-52E7-4C08-A80F-0A823AA6DD55}" type="slidenum">
              <a:rPr lang="nb-NO" smtClean="0"/>
              <a:t>‹#›</a:t>
            </a:fld>
            <a:endParaRPr lang="nb-NO"/>
          </a:p>
        </p:txBody>
      </p:sp>
    </p:spTree>
    <p:extLst>
      <p:ext uri="{BB962C8B-B14F-4D97-AF65-F5344CB8AC3E}">
        <p14:creationId xmlns:p14="http://schemas.microsoft.com/office/powerpoint/2010/main" val="329754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livsgledeforeldre.no/" TargetMode="Externa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f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fif"/><Relationship Id="rId7"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992D0ED6-B51C-4FD8-B663-766FD4B69D94}"/>
              </a:ext>
            </a:extLst>
          </p:cNvPr>
          <p:cNvSpPr>
            <a:spLocks noGrp="1"/>
          </p:cNvSpPr>
          <p:nvPr>
            <p:ph type="subTitle" idx="1"/>
          </p:nvPr>
        </p:nvSpPr>
        <p:spPr>
          <a:xfrm>
            <a:off x="3914306" y="4905766"/>
            <a:ext cx="4937936" cy="576738"/>
          </a:xfrm>
          <a:solidFill>
            <a:srgbClr val="FFC000"/>
          </a:solidFill>
        </p:spPr>
        <p:txBody>
          <a:bodyPr anchor="b">
            <a:normAutofit fontScale="25000" lnSpcReduction="20000"/>
          </a:bodyPr>
          <a:lstStyle/>
          <a:p>
            <a:pPr algn="l"/>
            <a:r>
              <a:rPr lang="nb-NO" sz="21600" dirty="0">
                <a:latin typeface="Bradley Hand ITC" panose="03070402050302030203" pitchFamily="66" charset="0"/>
              </a:rPr>
              <a:t>Årsplan 2024/2025 </a:t>
            </a:r>
          </a:p>
          <a:p>
            <a:pPr algn="l"/>
            <a:endParaRPr lang="nb-NO" sz="1300" dirty="0">
              <a:latin typeface="Bradley Hand ITC" panose="03070402050302030203" pitchFamily="66" charset="0"/>
            </a:endParaRPr>
          </a:p>
        </p:txBody>
      </p:sp>
      <p:pic>
        <p:nvPicPr>
          <p:cNvPr id="16" name="Bilde 15" descr="Et bilde som inneholder tekst, Font, Grafikk, grafisk design&#10;&#10;Automatisk generert beskrivelse">
            <a:extLst>
              <a:ext uri="{FF2B5EF4-FFF2-40B4-BE49-F238E27FC236}">
                <a16:creationId xmlns:a16="http://schemas.microsoft.com/office/drawing/2014/main" id="{5EE0485E-A700-9C2F-CD2B-697CD72AE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996" y="5114925"/>
            <a:ext cx="2607874" cy="903160"/>
          </a:xfrm>
          <a:prstGeom prst="rect">
            <a:avLst/>
          </a:prstGeom>
        </p:spPr>
      </p:pic>
      <p:pic>
        <p:nvPicPr>
          <p:cNvPr id="6" name="Bilde 5" descr="Et bilde som inneholder utendørs, himmel, regnbue, tre&#10;&#10;Automatisk generert beskrivelse">
            <a:extLst>
              <a:ext uri="{FF2B5EF4-FFF2-40B4-BE49-F238E27FC236}">
                <a16:creationId xmlns:a16="http://schemas.microsoft.com/office/drawing/2014/main" id="{9117D65C-5E77-9212-B3DC-7B54D14DD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 y="3074860"/>
            <a:ext cx="4140200" cy="3105150"/>
          </a:xfrm>
          <a:prstGeom prst="rect">
            <a:avLst/>
          </a:prstGeom>
          <a:effectLst>
            <a:softEdge rad="228600"/>
          </a:effectLst>
        </p:spPr>
      </p:pic>
      <p:pic>
        <p:nvPicPr>
          <p:cNvPr id="10" name="Bilde 9" descr="Et bilde som inneholder utendørs, tre, lekeplass, klær&#10;&#10;Automatisk generert beskrivelse">
            <a:extLst>
              <a:ext uri="{FF2B5EF4-FFF2-40B4-BE49-F238E27FC236}">
                <a16:creationId xmlns:a16="http://schemas.microsoft.com/office/drawing/2014/main" id="{AA779443-4993-5C54-D6F5-D5CF423DB7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982" y="391201"/>
            <a:ext cx="3253902" cy="4338536"/>
          </a:xfrm>
          <a:prstGeom prst="rect">
            <a:avLst/>
          </a:prstGeom>
          <a:effectLst>
            <a:softEdge rad="546100"/>
          </a:effectLst>
        </p:spPr>
      </p:pic>
      <p:pic>
        <p:nvPicPr>
          <p:cNvPr id="13" name="Bilde 12" descr="Et bilde som inneholder klær, innendørs, gulv, person&#10;&#10;Automatisk generert beskrivelse">
            <a:extLst>
              <a:ext uri="{FF2B5EF4-FFF2-40B4-BE49-F238E27FC236}">
                <a16:creationId xmlns:a16="http://schemas.microsoft.com/office/drawing/2014/main" id="{199B6C2C-15E8-D774-4306-CAA6D8314620}"/>
              </a:ext>
            </a:extLst>
          </p:cNvPr>
          <p:cNvPicPr>
            <a:picLocks noChangeAspect="1"/>
          </p:cNvPicPr>
          <p:nvPr/>
        </p:nvPicPr>
        <p:blipFill>
          <a:blip r:embed="rId5">
            <a:extLst>
              <a:ext uri="{28A0092B-C50C-407E-A947-70E740481C1C}">
                <a14:useLocalDpi xmlns:a14="http://schemas.microsoft.com/office/drawing/2010/main" val="0"/>
              </a:ext>
            </a:extLst>
          </a:blip>
          <a:srcRect l="29242" t="7308"/>
          <a:stretch/>
        </p:blipFill>
        <p:spPr>
          <a:xfrm>
            <a:off x="3914306" y="567230"/>
            <a:ext cx="2324570" cy="4060205"/>
          </a:xfrm>
          <a:prstGeom prst="rect">
            <a:avLst/>
          </a:prstGeom>
          <a:effectLst>
            <a:softEdge rad="469900"/>
          </a:effectLst>
        </p:spPr>
      </p:pic>
      <p:pic>
        <p:nvPicPr>
          <p:cNvPr id="15" name="Bilde 14" descr="Et bilde som inneholder utendørs, Utendørsleker, lekeplass, huske&#10;&#10;Automatisk generert beskrivelse">
            <a:extLst>
              <a:ext uri="{FF2B5EF4-FFF2-40B4-BE49-F238E27FC236}">
                <a16:creationId xmlns:a16="http://schemas.microsoft.com/office/drawing/2014/main" id="{E107FE72-5CEC-1BBE-F128-F6EBD4FAD9F9}"/>
              </a:ext>
            </a:extLst>
          </p:cNvPr>
          <p:cNvPicPr>
            <a:picLocks noChangeAspect="1"/>
          </p:cNvPicPr>
          <p:nvPr/>
        </p:nvPicPr>
        <p:blipFill>
          <a:blip r:embed="rId6">
            <a:extLst>
              <a:ext uri="{28A0092B-C50C-407E-A947-70E740481C1C}">
                <a14:useLocalDpi xmlns:a14="http://schemas.microsoft.com/office/drawing/2010/main" val="0"/>
              </a:ext>
            </a:extLst>
          </a:blip>
          <a:srcRect l="5844" t="24878" r="5268" b="9917"/>
          <a:stretch/>
        </p:blipFill>
        <p:spPr>
          <a:xfrm>
            <a:off x="449942" y="677990"/>
            <a:ext cx="2731407" cy="2671560"/>
          </a:xfrm>
          <a:prstGeom prst="rect">
            <a:avLst/>
          </a:prstGeom>
          <a:effectLst>
            <a:softEdge rad="215900"/>
          </a:effectLst>
        </p:spPr>
      </p:pic>
      <p:pic>
        <p:nvPicPr>
          <p:cNvPr id="18" name="Bilde 17" descr="Engel HR. Feels">
            <a:extLst>
              <a:ext uri="{FF2B5EF4-FFF2-40B4-BE49-F238E27FC236}">
                <a16:creationId xmlns:a16="http://schemas.microsoft.com/office/drawing/2014/main" id="{1BA3198E-02A8-6D3F-DEC2-84BDDF1E09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899" y="1428750"/>
            <a:ext cx="451670" cy="451670"/>
          </a:xfrm>
          <a:prstGeom prst="rect">
            <a:avLst/>
          </a:prstGeom>
        </p:spPr>
      </p:pic>
    </p:spTree>
    <p:extLst>
      <p:ext uri="{BB962C8B-B14F-4D97-AF65-F5344CB8AC3E}">
        <p14:creationId xmlns:p14="http://schemas.microsoft.com/office/powerpoint/2010/main" val="28579743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F22DBF-8752-4B51-9D39-264B4B7D0005}"/>
              </a:ext>
            </a:extLst>
          </p:cNvPr>
          <p:cNvSpPr>
            <a:spLocks noGrp="1"/>
          </p:cNvSpPr>
          <p:nvPr>
            <p:ph type="title"/>
          </p:nvPr>
        </p:nvSpPr>
        <p:spPr>
          <a:xfrm>
            <a:off x="4965430" y="629268"/>
            <a:ext cx="6586491" cy="1286160"/>
          </a:xfrm>
        </p:spPr>
        <p:txBody>
          <a:bodyPr anchor="b">
            <a:normAutofit/>
          </a:bodyPr>
          <a:lstStyle/>
          <a:p>
            <a:r>
              <a:rPr lang="nb-NO" sz="4100" dirty="0"/>
              <a:t>Barnehagens formålsparagraf</a:t>
            </a:r>
          </a:p>
        </p:txBody>
      </p:sp>
      <p:sp>
        <p:nvSpPr>
          <p:cNvPr id="3" name="Plassholder for innhold 2">
            <a:extLst>
              <a:ext uri="{FF2B5EF4-FFF2-40B4-BE49-F238E27FC236}">
                <a16:creationId xmlns:a16="http://schemas.microsoft.com/office/drawing/2014/main" id="{56F567CB-3B7F-43DC-ACA8-4B1BBFA0EF25}"/>
              </a:ext>
            </a:extLst>
          </p:cNvPr>
          <p:cNvSpPr>
            <a:spLocks noGrp="1"/>
          </p:cNvSpPr>
          <p:nvPr>
            <p:ph idx="1"/>
          </p:nvPr>
        </p:nvSpPr>
        <p:spPr>
          <a:xfrm>
            <a:off x="4162999" y="1626637"/>
            <a:ext cx="6586489" cy="3785419"/>
          </a:xfrm>
        </p:spPr>
        <p:txBody>
          <a:bodyPr>
            <a:normAutofit/>
          </a:bodyPr>
          <a:lstStyle/>
          <a:p>
            <a:pPr marL="0" indent="0">
              <a:buNone/>
            </a:pPr>
            <a:r>
              <a:rPr lang="nb-NO" sz="1300" dirty="0"/>
              <a:t>Barnehagen skal i samarbeid og forståelse med hjemmet ivareta barnas behov for omsorg og lek, og fremme læring og danning som grunnlag for allsidig utvikling.</a:t>
            </a:r>
          </a:p>
          <a:p>
            <a:pPr marL="0" indent="0">
              <a:buNone/>
            </a:pPr>
            <a:r>
              <a:rPr lang="nb-NO" sz="1300" dirty="0"/>
              <a:t>Barnehagen skal bygge på grunnleggende verdier i kristen og humanistisk arv og tradisjon, slik som respekt for menneskeverdet og naturen, på åndsfrihet, nestekjærlighet, tilgivelse, likeverd og solidaritet, verdier som kommer til uttrykk i ulike religioner og livssyn som er forankret i menneskerettighetene. </a:t>
            </a:r>
          </a:p>
          <a:p>
            <a:pPr marL="0" indent="0">
              <a:buNone/>
            </a:pPr>
            <a:r>
              <a:rPr lang="nb-NO" sz="1300" dirty="0"/>
              <a:t>Barna skal få utfolde skaperglede, undring og utforskertrang. De skal lære å ta vare på seg selv, hverandre og naturen. Barna skal utvikle grunnleggende kunnskaper og ferdigheter. De skal ha rett til medvirkning tilpasset alder og forutsetninger. </a:t>
            </a:r>
          </a:p>
          <a:p>
            <a:pPr marL="0" indent="0">
              <a:buNone/>
            </a:pPr>
            <a:r>
              <a:rPr lang="nb-NO" sz="1300" dirty="0"/>
              <a:t>Barnehagen skal møte barna med tillit og respekt, og anerkjenne barndommens egenverdi. Den skal bidra til trivsel og glede i lek og læring, og være et utfordrende og trygt sted for fellesskap og vennskap. </a:t>
            </a:r>
          </a:p>
          <a:p>
            <a:pPr marL="0" indent="0">
              <a:buNone/>
            </a:pPr>
            <a:r>
              <a:rPr lang="nb-NO" sz="1300" dirty="0"/>
              <a:t>Barnehagen skal fremme demokrati og likestilling og motarbeide alle former for diskriminering.» </a:t>
            </a:r>
          </a:p>
          <a:p>
            <a:pPr marL="0" indent="0">
              <a:buNone/>
            </a:pPr>
            <a:r>
              <a:rPr lang="nb-NO" sz="1300" dirty="0"/>
              <a:t>			(Kapittel 1, § 1 i Barnehageloven)</a:t>
            </a:r>
          </a:p>
        </p:txBody>
      </p:sp>
      <p:pic>
        <p:nvPicPr>
          <p:cNvPr id="5" name="Bilde 4" descr="Et bilde som inneholder utendørs, gress, plante, himmel&#10;&#10;Automatisk generert beskrivelse">
            <a:extLst>
              <a:ext uri="{FF2B5EF4-FFF2-40B4-BE49-F238E27FC236}">
                <a16:creationId xmlns:a16="http://schemas.microsoft.com/office/drawing/2014/main" id="{5290B486-3DFF-E02F-05F4-549C4D8BB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53" y="2492137"/>
            <a:ext cx="2447343" cy="3263124"/>
          </a:xfrm>
          <a:prstGeom prst="rect">
            <a:avLst/>
          </a:prstGeom>
        </p:spPr>
      </p:pic>
      <p:sp>
        <p:nvSpPr>
          <p:cNvPr id="4" name="TekstSylinder 3">
            <a:extLst>
              <a:ext uri="{FF2B5EF4-FFF2-40B4-BE49-F238E27FC236}">
                <a16:creationId xmlns:a16="http://schemas.microsoft.com/office/drawing/2014/main" id="{0775D912-CF53-ED67-2BD3-992BFD722C4B}"/>
              </a:ext>
            </a:extLst>
          </p:cNvPr>
          <p:cNvSpPr txBox="1"/>
          <p:nvPr/>
        </p:nvSpPr>
        <p:spPr>
          <a:xfrm>
            <a:off x="179522" y="1441971"/>
            <a:ext cx="3014803" cy="369332"/>
          </a:xfrm>
          <a:prstGeom prst="rect">
            <a:avLst/>
          </a:prstGeom>
          <a:noFill/>
        </p:spPr>
        <p:txBody>
          <a:bodyPr wrap="square" rtlCol="0">
            <a:spAutoFit/>
          </a:bodyPr>
          <a:lstStyle/>
          <a:p>
            <a:r>
              <a:rPr lang="nb-NO" dirty="0">
                <a:solidFill>
                  <a:schemeClr val="bg1"/>
                </a:solidFill>
              </a:rPr>
              <a:t>Barnehagens formålsparagraf</a:t>
            </a:r>
          </a:p>
        </p:txBody>
      </p:sp>
    </p:spTree>
    <p:extLst>
      <p:ext uri="{BB962C8B-B14F-4D97-AF65-F5344CB8AC3E}">
        <p14:creationId xmlns:p14="http://schemas.microsoft.com/office/powerpoint/2010/main" val="289611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3B0DAD-D9A9-42A4-AB7B-E200C172EACF}"/>
              </a:ext>
            </a:extLst>
          </p:cNvPr>
          <p:cNvSpPr>
            <a:spLocks noGrp="1"/>
          </p:cNvSpPr>
          <p:nvPr>
            <p:ph type="title"/>
          </p:nvPr>
        </p:nvSpPr>
        <p:spPr>
          <a:xfrm>
            <a:off x="-47115" y="713232"/>
            <a:ext cx="3600860" cy="5431536"/>
          </a:xfrm>
        </p:spPr>
        <p:txBody>
          <a:bodyPr>
            <a:normAutofit/>
          </a:bodyPr>
          <a:lstStyle/>
          <a:p>
            <a:pPr algn="ctr"/>
            <a:r>
              <a:rPr lang="nb-NO" sz="2400" dirty="0">
                <a:ln w="9525" cap="flat" cmpd="sng" algn="ctr">
                  <a:solidFill>
                    <a:srgbClr val="000000"/>
                  </a:solidFill>
                  <a:prstDash val="solid"/>
                  <a:round/>
                </a:ln>
                <a:effectLst/>
                <a:latin typeface="Arial Black" panose="020B0A04020102020204" pitchFamily="34" charset="0"/>
                <a:ea typeface="Calibri" panose="020F0502020204030204" pitchFamily="34" charset="0"/>
                <a:cs typeface="Times New Roman" panose="02020603050405020304" pitchFamily="18" charset="0"/>
              </a:rPr>
              <a:t>UNDRINGSKUBEN</a:t>
            </a:r>
            <a:br>
              <a:rPr lang="nb-NO" sz="2400" dirty="0">
                <a:ln w="9525" cap="flat" cmpd="sng" algn="ctr">
                  <a:solidFill>
                    <a:srgbClr val="000000"/>
                  </a:solidFill>
                  <a:prstDash val="solid"/>
                  <a:round/>
                </a:ln>
                <a:effectLst/>
                <a:latin typeface="Arial Black" panose="020B0A04020102020204" pitchFamily="34" charset="0"/>
                <a:ea typeface="Calibri" panose="020F0502020204030204" pitchFamily="34" charset="0"/>
                <a:cs typeface="Times New Roman" panose="02020603050405020304" pitchFamily="18" charset="0"/>
              </a:rPr>
            </a:br>
            <a:br>
              <a:rPr lang="nb-NO" sz="2400" dirty="0">
                <a:ln w="9525" cap="flat" cmpd="sng" algn="ctr">
                  <a:solidFill>
                    <a:srgbClr val="000000"/>
                  </a:solidFill>
                  <a:prstDash val="solid"/>
                  <a:round/>
                </a:ln>
                <a:effectLst/>
                <a:latin typeface="Arial Black" panose="020B0A04020102020204" pitchFamily="34" charset="0"/>
                <a:ea typeface="Calibri" panose="020F0502020204030204" pitchFamily="34" charset="0"/>
                <a:cs typeface="Times New Roman" panose="02020603050405020304" pitchFamily="18" charset="0"/>
              </a:rPr>
            </a:br>
            <a:br>
              <a:rPr lang="nb-NO" sz="2400" dirty="0">
                <a:ln w="9525" cap="flat" cmpd="sng" algn="ctr">
                  <a:solidFill>
                    <a:srgbClr val="000000"/>
                  </a:solidFill>
                  <a:prstDash val="solid"/>
                  <a:round/>
                </a:ln>
                <a:effectLst/>
                <a:latin typeface="Arial Black" panose="020B0A04020102020204" pitchFamily="34" charset="0"/>
                <a:ea typeface="Calibri" panose="020F0502020204030204" pitchFamily="34" charset="0"/>
                <a:cs typeface="Times New Roman" panose="02020603050405020304" pitchFamily="18" charset="0"/>
              </a:rPr>
            </a:br>
            <a:r>
              <a:rPr lang="nb-NO" sz="2400" dirty="0">
                <a:effectLst/>
                <a:latin typeface="Albertus Medium"/>
                <a:ea typeface="Calibri" panose="020F0502020204030204" pitchFamily="34" charset="0"/>
                <a:cs typeface="Times New Roman" panose="02020603050405020304" pitchFamily="18" charset="0"/>
              </a:rPr>
              <a:t>- EN LEVENDE PEDAGOGIKK –</a:t>
            </a:r>
            <a:br>
              <a:rPr lang="nb-NO" sz="2400" dirty="0">
                <a:effectLst/>
                <a:latin typeface="Albertus Medium"/>
                <a:ea typeface="Calibri" panose="020F0502020204030204" pitchFamily="34" charset="0"/>
                <a:cs typeface="Times New Roman" panose="02020603050405020304" pitchFamily="18" charset="0"/>
              </a:rPr>
            </a:br>
            <a:r>
              <a:rPr lang="nb-NO" sz="2400" dirty="0">
                <a:effectLst/>
                <a:latin typeface="Albertus Medium"/>
                <a:ea typeface="Calibri" panose="020F0502020204030204" pitchFamily="34" charset="0"/>
                <a:cs typeface="Times New Roman" panose="02020603050405020304" pitchFamily="18" charset="0"/>
              </a:rPr>
              <a:t> </a:t>
            </a:r>
            <a:endParaRPr lang="nb-NO" sz="2400" dirty="0"/>
          </a:p>
        </p:txBody>
      </p:sp>
      <p:sp>
        <p:nvSpPr>
          <p:cNvPr id="3" name="Plassholder for innhold 2">
            <a:extLst>
              <a:ext uri="{FF2B5EF4-FFF2-40B4-BE49-F238E27FC236}">
                <a16:creationId xmlns:a16="http://schemas.microsoft.com/office/drawing/2014/main" id="{11D7C874-1625-4682-93AD-F172C92BF1E2}"/>
              </a:ext>
            </a:extLst>
          </p:cNvPr>
          <p:cNvSpPr>
            <a:spLocks noGrp="1"/>
          </p:cNvSpPr>
          <p:nvPr>
            <p:ph idx="1"/>
          </p:nvPr>
        </p:nvSpPr>
        <p:spPr>
          <a:xfrm>
            <a:off x="3860436" y="1027579"/>
            <a:ext cx="7490317" cy="5657306"/>
          </a:xfrm>
        </p:spPr>
        <p:txBody>
          <a:bodyPr anchor="ctr">
            <a:normAutofit/>
          </a:bodyPr>
          <a:lstStyle/>
          <a:p>
            <a:pPr marL="0" indent="0">
              <a:spcAft>
                <a:spcPts val="1000"/>
              </a:spcAft>
              <a:buNone/>
            </a:pPr>
            <a:r>
              <a:rPr lang="nb-NO" sz="1400" dirty="0">
                <a:effectLst/>
                <a:ea typeface="Calibri" panose="020F0502020204030204" pitchFamily="34" charset="0"/>
                <a:cs typeface="Times New Roman" panose="02020603050405020304" pitchFamily="18" charset="0"/>
              </a:rPr>
              <a:t>Med bakgrunn i vår pedagogiske plattform og pedagogiske overbevisning har vi i Kabelvåg barnehage utviklet en eget pedagogisk metode for å synliggjøre arbeidet med fagområdene i rammeplanen. Dette har vi gjort for å sikre at vi oppfyller kravene i Lov om barnehage og Rammeplanen, for å ivareta innholdet i hverdagen vår og for å gjøre dette arbeidet mer levende, både for barn, foreldre og ansatte. Målet er å skape en fast ramme med klare mål som sikrer innholdet, men samtidig gir barn og voksne store muligheter for å arbeide spontant og kreativt. Undringskuben består av 5 ulike dager, en for hver ukedag. Hver dag har et overordnet fokus i forhold til de 7 fagområdene i Rammeplanen samtidig som at vår tverrfaglige måte å jobbe på gjør at de ulike fagområdene gjør seg gjeldende hele uken i større eller mindre grad.</a:t>
            </a:r>
          </a:p>
          <a:p>
            <a:pPr marL="0" indent="0">
              <a:spcAft>
                <a:spcPts val="1000"/>
              </a:spcAft>
              <a:buNone/>
            </a:pPr>
            <a:r>
              <a:rPr lang="nb-NO" sz="1400" dirty="0">
                <a:effectLst/>
                <a:ea typeface="Calibri" panose="020F0502020204030204" pitchFamily="34" charset="0"/>
                <a:cs typeface="Times New Roman" panose="02020603050405020304" pitchFamily="18" charset="0"/>
              </a:rPr>
              <a:t>Metoden baserer seg på syv viktige aspekter som skal prege hverdagen i barnehagen og måten vi arbeider på:</a:t>
            </a:r>
          </a:p>
          <a:p>
            <a:pPr marL="0" lvl="0" indent="0">
              <a:buNone/>
            </a:pPr>
            <a:r>
              <a:rPr lang="nb-NO" sz="1400" dirty="0">
                <a:effectLst/>
                <a:ea typeface="Calibri" panose="020F0502020204030204" pitchFamily="34" charset="0"/>
                <a:cs typeface="Times New Roman" panose="02020603050405020304" pitchFamily="18" charset="0"/>
              </a:rPr>
              <a:t>GOD TID</a:t>
            </a:r>
            <a:br>
              <a:rPr lang="nb-NO" sz="1400" dirty="0">
                <a:effectLst/>
                <a:ea typeface="Calibri" panose="020F0502020204030204" pitchFamily="34" charset="0"/>
                <a:cs typeface="Times New Roman" panose="02020603050405020304" pitchFamily="18" charset="0"/>
              </a:rPr>
            </a:br>
            <a:r>
              <a:rPr lang="nb-NO" sz="1400" dirty="0">
                <a:effectLst/>
                <a:ea typeface="Calibri" panose="020F0502020204030204" pitchFamily="34" charset="0"/>
                <a:cs typeface="Times New Roman" panose="02020603050405020304" pitchFamily="18" charset="0"/>
              </a:rPr>
              <a:t>OPPLEVELSER</a:t>
            </a:r>
            <a:br>
              <a:rPr lang="nb-NO" sz="1400" dirty="0">
                <a:effectLst/>
                <a:ea typeface="Calibri" panose="020F0502020204030204" pitchFamily="34" charset="0"/>
                <a:cs typeface="Times New Roman" panose="02020603050405020304" pitchFamily="18" charset="0"/>
              </a:rPr>
            </a:br>
            <a:r>
              <a:rPr lang="nb-NO" sz="1400" dirty="0">
                <a:effectLst/>
                <a:ea typeface="Calibri" panose="020F0502020204030204" pitchFamily="34" charset="0"/>
                <a:cs typeface="Times New Roman" panose="02020603050405020304" pitchFamily="18" charset="0"/>
              </a:rPr>
              <a:t>UNDRING</a:t>
            </a:r>
            <a:br>
              <a:rPr lang="nb-NO" sz="1400" dirty="0">
                <a:ea typeface="Calibri" panose="020F0502020204030204" pitchFamily="34" charset="0"/>
                <a:cs typeface="Times New Roman" panose="02020603050405020304" pitchFamily="18" charset="0"/>
              </a:rPr>
            </a:br>
            <a:r>
              <a:rPr lang="nb-NO" sz="1400" dirty="0">
                <a:effectLst/>
                <a:ea typeface="Calibri" panose="020F0502020204030204" pitchFamily="34" charset="0"/>
                <a:cs typeface="Times New Roman" panose="02020603050405020304" pitchFamily="18" charset="0"/>
              </a:rPr>
              <a:t>BARNS MEDVIRKNING</a:t>
            </a:r>
            <a:br>
              <a:rPr lang="nb-NO" sz="1400" dirty="0">
                <a:effectLst/>
                <a:ea typeface="Calibri" panose="020F0502020204030204" pitchFamily="34" charset="0"/>
                <a:cs typeface="Times New Roman" panose="02020603050405020304" pitchFamily="18" charset="0"/>
              </a:rPr>
            </a:br>
            <a:r>
              <a:rPr lang="nb-NO" sz="1400" dirty="0">
                <a:effectLst/>
                <a:ea typeface="Calibri" panose="020F0502020204030204" pitchFamily="34" charset="0"/>
                <a:cs typeface="Times New Roman" panose="02020603050405020304" pitchFamily="18" charset="0"/>
              </a:rPr>
              <a:t>LEK</a:t>
            </a:r>
            <a:br>
              <a:rPr lang="nb-NO" sz="1400" dirty="0">
                <a:ea typeface="Calibri" panose="020F0502020204030204" pitchFamily="34" charset="0"/>
                <a:cs typeface="Times New Roman" panose="02020603050405020304" pitchFamily="18" charset="0"/>
              </a:rPr>
            </a:br>
            <a:r>
              <a:rPr lang="nb-NO" sz="1400" dirty="0">
                <a:effectLst/>
                <a:ea typeface="Calibri" panose="020F0502020204030204" pitchFamily="34" charset="0"/>
                <a:cs typeface="Times New Roman" panose="02020603050405020304" pitchFamily="18" charset="0"/>
              </a:rPr>
              <a:t>HUMOR </a:t>
            </a:r>
            <a:br>
              <a:rPr lang="nb-NO" sz="1400" dirty="0">
                <a:ea typeface="Calibri" panose="020F0502020204030204" pitchFamily="34" charset="0"/>
                <a:cs typeface="Times New Roman" panose="02020603050405020304" pitchFamily="18" charset="0"/>
              </a:rPr>
            </a:br>
            <a:r>
              <a:rPr lang="nb-NO" sz="1400" dirty="0">
                <a:effectLst/>
                <a:ea typeface="Calibri" panose="020F0502020204030204" pitchFamily="34" charset="0"/>
                <a:cs typeface="Times New Roman" panose="02020603050405020304" pitchFamily="18" charset="0"/>
              </a:rPr>
              <a:t>GLEDE</a:t>
            </a:r>
            <a:r>
              <a:rPr lang="nb-NO" sz="1400" i="1" dirty="0">
                <a:effectLst/>
                <a:ea typeface="Calibri" panose="020F0502020204030204" pitchFamily="34" charset="0"/>
                <a:cs typeface="Times New Roman" panose="02020603050405020304" pitchFamily="18" charset="0"/>
              </a:rPr>
              <a:t> </a:t>
            </a:r>
            <a:endParaRPr lang="nb-NO" sz="1400" dirty="0">
              <a:effectLst/>
              <a:ea typeface="Calibri" panose="020F0502020204030204" pitchFamily="34" charset="0"/>
              <a:cs typeface="Times New Roman" panose="02020603050405020304" pitchFamily="18" charset="0"/>
            </a:endParaRPr>
          </a:p>
          <a:p>
            <a:pPr marL="0" indent="0">
              <a:spcAft>
                <a:spcPts val="1000"/>
              </a:spcAft>
              <a:buNone/>
            </a:pPr>
            <a:r>
              <a:rPr lang="nb-NO" sz="1400" i="1" dirty="0">
                <a:effectLst/>
                <a:ea typeface="Calibri" panose="020F0502020204030204" pitchFamily="34" charset="0"/>
                <a:cs typeface="Times New Roman" panose="02020603050405020304" pitchFamily="18" charset="0"/>
              </a:rPr>
              <a:t>”Det er viktig å lære barn å kjenne etter og sette ord på opplevelser og tillate seg å glede seg over nået.”</a:t>
            </a:r>
            <a:br>
              <a:rPr lang="nb-NO" sz="1400" dirty="0">
                <a:ea typeface="Calibri" panose="020F0502020204030204" pitchFamily="34" charset="0"/>
                <a:cs typeface="Times New Roman" panose="02020603050405020304" pitchFamily="18" charset="0"/>
              </a:rPr>
            </a:br>
            <a:r>
              <a:rPr lang="nb-NO" sz="1400" i="1" dirty="0">
                <a:effectLst/>
                <a:ea typeface="Calibri" panose="020F0502020204030204" pitchFamily="34" charset="0"/>
                <a:cs typeface="Times New Roman" panose="02020603050405020304" pitchFamily="18" charset="0"/>
              </a:rPr>
              <a:t>”Verden skal levendegjøres, ikke bare beskrives”! Slik må vi levendegjøre pedagogikken til barn!</a:t>
            </a:r>
            <a:br>
              <a:rPr lang="nb-NO" sz="1400" dirty="0">
                <a:ea typeface="Calibri" panose="020F0502020204030204" pitchFamily="34" charset="0"/>
                <a:cs typeface="Times New Roman" panose="02020603050405020304" pitchFamily="18" charset="0"/>
              </a:rPr>
            </a:br>
            <a:r>
              <a:rPr lang="nb-NO" sz="1400" i="1" dirty="0">
                <a:effectLst/>
                <a:ea typeface="Calibri" panose="020F0502020204030204" pitchFamily="34" charset="0"/>
                <a:cs typeface="Times New Roman" panose="02020603050405020304" pitchFamily="18" charset="0"/>
              </a:rPr>
              <a:t>”Barn som har god evne til humor og glede har lettere for å komme med i lek, og for å skaffe seg venner.”</a:t>
            </a:r>
          </a:p>
          <a:p>
            <a:pPr marL="0" indent="0">
              <a:spcAft>
                <a:spcPts val="1000"/>
              </a:spcAft>
              <a:buNone/>
            </a:pPr>
            <a:r>
              <a:rPr lang="nb-NO" sz="1400" b="1" dirty="0">
                <a:effectLst/>
                <a:ea typeface="Calibri" panose="020F0502020204030204" pitchFamily="34" charset="0"/>
                <a:cs typeface="Times New Roman" panose="02020603050405020304" pitchFamily="18" charset="0"/>
              </a:rPr>
              <a:t>Vi har delt arbeidet vårt inn i 5 dager med tydelige mål og eget </a:t>
            </a:r>
            <a:r>
              <a:rPr lang="nb-NO" sz="1400" b="1" dirty="0" err="1">
                <a:effectLst/>
                <a:ea typeface="Calibri" panose="020F0502020204030204" pitchFamily="34" charset="0"/>
                <a:cs typeface="Times New Roman" panose="02020603050405020304" pitchFamily="18" charset="0"/>
              </a:rPr>
              <a:t>årshjul</a:t>
            </a:r>
            <a:r>
              <a:rPr lang="nb-NO" sz="1400" b="1" dirty="0">
                <a:effectLst/>
                <a:ea typeface="Calibri" panose="020F0502020204030204" pitchFamily="34" charset="0"/>
                <a:cs typeface="Times New Roman" panose="02020603050405020304" pitchFamily="18" charset="0"/>
              </a:rPr>
              <a:t> for innhold. </a:t>
            </a:r>
            <a:endParaRPr lang="nb-NO" sz="1400" dirty="0">
              <a:effectLst/>
              <a:ea typeface="Calibri" panose="020F0502020204030204" pitchFamily="34" charset="0"/>
              <a:cs typeface="Times New Roman" panose="02020603050405020304" pitchFamily="18" charset="0"/>
            </a:endParaRPr>
          </a:p>
          <a:p>
            <a:pPr marL="0" indent="0">
              <a:spcAft>
                <a:spcPts val="1000"/>
              </a:spcAft>
              <a:buNone/>
            </a:pP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200" dirty="0"/>
          </a:p>
        </p:txBody>
      </p:sp>
      <p:pic>
        <p:nvPicPr>
          <p:cNvPr id="4100" name="Picture 4">
            <a:extLst>
              <a:ext uri="{FF2B5EF4-FFF2-40B4-BE49-F238E27FC236}">
                <a16:creationId xmlns:a16="http://schemas.microsoft.com/office/drawing/2014/main" id="{4121D9E7-71AB-4451-B604-7E7996D9D9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8986"/>
          <a:stretch/>
        </p:blipFill>
        <p:spPr bwMode="auto">
          <a:xfrm>
            <a:off x="259576" y="1189200"/>
            <a:ext cx="2987478" cy="63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804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EA83BD-9938-47D3-98F6-6CB44C3FB3B1}"/>
              </a:ext>
            </a:extLst>
          </p:cNvPr>
          <p:cNvSpPr>
            <a:spLocks noGrp="1"/>
          </p:cNvSpPr>
          <p:nvPr>
            <p:ph type="title"/>
          </p:nvPr>
        </p:nvSpPr>
        <p:spPr>
          <a:xfrm>
            <a:off x="596688" y="398608"/>
            <a:ext cx="10515600" cy="723900"/>
          </a:xfrm>
        </p:spPr>
        <p:txBody>
          <a:bodyPr>
            <a:normAutofit fontScale="90000"/>
          </a:bodyPr>
          <a:lstStyle/>
          <a:p>
            <a:pPr algn="ctr"/>
            <a:br>
              <a:rPr lang="nb-NO" sz="2400"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rPr>
            </a:br>
            <a:br>
              <a:rPr lang="nb-NO" sz="2400"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rPr>
            </a:br>
            <a:r>
              <a:rPr lang="nb-NO" sz="2700"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rPr>
              <a:t>HJERTEDAGEN</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endParaRPr lang="nb-NO" dirty="0"/>
          </a:p>
        </p:txBody>
      </p:sp>
      <p:sp>
        <p:nvSpPr>
          <p:cNvPr id="3" name="Plassholder for innhold 2">
            <a:extLst>
              <a:ext uri="{FF2B5EF4-FFF2-40B4-BE49-F238E27FC236}">
                <a16:creationId xmlns:a16="http://schemas.microsoft.com/office/drawing/2014/main" id="{23A23D1B-D2B1-4BF1-99CC-6C17F39BE3EA}"/>
              </a:ext>
            </a:extLst>
          </p:cNvPr>
          <p:cNvSpPr>
            <a:spLocks noGrp="1"/>
          </p:cNvSpPr>
          <p:nvPr>
            <p:ph idx="1"/>
          </p:nvPr>
        </p:nvSpPr>
        <p:spPr>
          <a:xfrm>
            <a:off x="3610250" y="1271443"/>
            <a:ext cx="10515600" cy="438181"/>
          </a:xfrm>
        </p:spPr>
        <p:txBody>
          <a:bodyPr/>
          <a:lstStyle/>
          <a:p>
            <a:pPr marL="0" indent="0">
              <a:buNone/>
            </a:pPr>
            <a:r>
              <a:rPr lang="nb-NO" sz="1400" dirty="0">
                <a:solidFill>
                  <a:srgbClr val="000000"/>
                </a:solidFill>
                <a:effectLst/>
                <a:ea typeface="Calibri" panose="020F0502020204030204" pitchFamily="34" charset="0"/>
                <a:cs typeface="Times New Roman" panose="02020603050405020304" pitchFamily="18" charset="0"/>
              </a:rPr>
              <a:t>	Vennskap, empati, lek, samarbeid, trygghet, kjærlighet, følelser, anerkjennelse, respekt, selvfølelse</a:t>
            </a:r>
            <a:endParaRPr lang="nb-NO" sz="1400" dirty="0">
              <a:effectLst/>
              <a:ea typeface="Calibri" panose="020F0502020204030204" pitchFamily="34" charset="0"/>
              <a:cs typeface="Times New Roman" panose="02020603050405020304" pitchFamily="18" charset="0"/>
            </a:endParaRPr>
          </a:p>
          <a:p>
            <a:pPr marL="0" indent="0" algn="ctr">
              <a:buNone/>
            </a:pPr>
            <a:endParaRPr lang="nb-NO" dirty="0"/>
          </a:p>
        </p:txBody>
      </p:sp>
      <p:pic>
        <p:nvPicPr>
          <p:cNvPr id="4" name="3F811A2C-07A5-470D-9F1B-BBFB43C91E47">
            <a:extLst>
              <a:ext uri="{FF2B5EF4-FFF2-40B4-BE49-F238E27FC236}">
                <a16:creationId xmlns:a16="http://schemas.microsoft.com/office/drawing/2014/main" id="{A7261732-E1E5-49EA-BD73-6875C0FEF210}"/>
              </a:ext>
            </a:extLst>
          </p:cNvPr>
          <p:cNvPicPr/>
          <p:nvPr/>
        </p:nvPicPr>
        <p:blipFill>
          <a:blip r:embed="rId2" cstate="print"/>
          <a:srcRect/>
          <a:stretch>
            <a:fillRect/>
          </a:stretch>
        </p:blipFill>
        <p:spPr bwMode="auto">
          <a:xfrm>
            <a:off x="3610250" y="415958"/>
            <a:ext cx="676275" cy="723900"/>
          </a:xfrm>
          <a:prstGeom prst="rect">
            <a:avLst/>
          </a:prstGeom>
          <a:noFill/>
          <a:ln w="9525">
            <a:noFill/>
            <a:miter lim="800000"/>
            <a:headEnd/>
            <a:tailEnd/>
          </a:ln>
        </p:spPr>
      </p:pic>
      <p:sp>
        <p:nvSpPr>
          <p:cNvPr id="5" name="Tittel 1">
            <a:extLst>
              <a:ext uri="{FF2B5EF4-FFF2-40B4-BE49-F238E27FC236}">
                <a16:creationId xmlns:a16="http://schemas.microsoft.com/office/drawing/2014/main" id="{7E094217-2FD0-42D8-BB86-83E5CACD94A2}"/>
              </a:ext>
            </a:extLst>
          </p:cNvPr>
          <p:cNvSpPr txBox="1">
            <a:spLocks/>
          </p:cNvSpPr>
          <p:nvPr/>
        </p:nvSpPr>
        <p:spPr>
          <a:xfrm>
            <a:off x="838200" y="1721463"/>
            <a:ext cx="10515600" cy="723900"/>
          </a:xfrm>
          <a:prstGeom prst="rect">
            <a:avLst/>
          </a:prstGeom>
        </p:spPr>
        <p:txBody>
          <a:bodyPr vert="horz" lIns="91440" tIns="45720" rIns="91440" bIns="45720" rtlCol="0" anchor="ct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nb-NO" sz="2400"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rPr>
            </a:br>
            <a:br>
              <a:rPr lang="nb-NO" sz="2400"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rPr>
            </a:br>
            <a:r>
              <a:rPr lang="nb-NO" sz="8000" dirty="0">
                <a:ln w="9525" cap="flat" cmpd="sng" algn="ctr">
                  <a:solidFill>
                    <a:srgbClr val="000000"/>
                  </a:solidFill>
                  <a:prstDash val="solid"/>
                  <a:round/>
                </a:ln>
                <a:gradFill>
                  <a:gsLst>
                    <a:gs pos="0">
                      <a:srgbClr val="06370F"/>
                    </a:gs>
                    <a:gs pos="50000">
                      <a:srgbClr val="1DAF39"/>
                    </a:gs>
                    <a:gs pos="100000">
                      <a:srgbClr val="06370F"/>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rPr>
              <a:t>UNDRINGSKUBEN</a:t>
            </a:r>
            <a:endParaRPr lang="nb-NO" sz="8000" dirty="0">
              <a:effectLst/>
              <a:latin typeface="Calibri" panose="020F0502020204030204" pitchFamily="34" charset="0"/>
              <a:ea typeface="Calibri" panose="020F0502020204030204" pitchFamily="34" charset="0"/>
              <a:cs typeface="Times New Roman" panose="02020603050405020304" pitchFamily="18" charset="0"/>
            </a:endParaRPr>
          </a:p>
          <a:p>
            <a:pPr algn="ctr"/>
            <a:br>
              <a:rPr lang="nb-NO" sz="1800" dirty="0">
                <a:latin typeface="Calibri" panose="020F0502020204030204" pitchFamily="34" charset="0"/>
                <a:ea typeface="Calibri" panose="020F0502020204030204" pitchFamily="34" charset="0"/>
                <a:cs typeface="Times New Roman" panose="02020603050405020304" pitchFamily="18" charset="0"/>
              </a:rPr>
            </a:br>
            <a:endParaRPr lang="nb-NO" dirty="0"/>
          </a:p>
        </p:txBody>
      </p:sp>
      <p:pic>
        <p:nvPicPr>
          <p:cNvPr id="6" name="23613ACF-939E-42FC-B6DB-505C16B3400C">
            <a:extLst>
              <a:ext uri="{FF2B5EF4-FFF2-40B4-BE49-F238E27FC236}">
                <a16:creationId xmlns:a16="http://schemas.microsoft.com/office/drawing/2014/main" id="{987E8718-7D81-4126-9B0F-EE6BEDC90649}"/>
              </a:ext>
            </a:extLst>
          </p:cNvPr>
          <p:cNvPicPr/>
          <p:nvPr/>
        </p:nvPicPr>
        <p:blipFill>
          <a:blip r:embed="rId3" cstate="print"/>
          <a:srcRect/>
          <a:stretch>
            <a:fillRect/>
          </a:stretch>
        </p:blipFill>
        <p:spPr bwMode="auto">
          <a:xfrm>
            <a:off x="3610250" y="1621363"/>
            <a:ext cx="742950" cy="733425"/>
          </a:xfrm>
          <a:prstGeom prst="rect">
            <a:avLst/>
          </a:prstGeom>
          <a:noFill/>
          <a:ln w="9525">
            <a:noFill/>
            <a:miter lim="800000"/>
            <a:headEnd/>
            <a:tailEnd/>
          </a:ln>
        </p:spPr>
      </p:pic>
      <p:sp>
        <p:nvSpPr>
          <p:cNvPr id="7" name="Plassholder for innhold 2">
            <a:extLst>
              <a:ext uri="{FF2B5EF4-FFF2-40B4-BE49-F238E27FC236}">
                <a16:creationId xmlns:a16="http://schemas.microsoft.com/office/drawing/2014/main" id="{1E189DB5-7FC6-4FE9-868F-6F9CE4C69AF6}"/>
              </a:ext>
            </a:extLst>
          </p:cNvPr>
          <p:cNvSpPr txBox="1">
            <a:spLocks/>
          </p:cNvSpPr>
          <p:nvPr/>
        </p:nvSpPr>
        <p:spPr>
          <a:xfrm>
            <a:off x="1006336" y="2234118"/>
            <a:ext cx="10515600" cy="778675"/>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Aft>
                <a:spcPts val="1000"/>
              </a:spcAft>
              <a:buNone/>
            </a:pPr>
            <a:r>
              <a:rPr lang="nb-NO" sz="5600" dirty="0">
                <a:effectLst/>
                <a:ea typeface="Calibri" panose="020F0502020204030204" pitchFamily="34" charset="0"/>
                <a:cs typeface="Times New Roman" panose="02020603050405020304" pitchFamily="18" charset="0"/>
              </a:rPr>
              <a:t>		Turer, bevegelse, nysgjerrighet, utforske, nærmiljø, miljø, opplevelser, </a:t>
            </a:r>
          </a:p>
          <a:p>
            <a:pPr marL="0" indent="0" algn="ctr">
              <a:lnSpc>
                <a:spcPct val="120000"/>
              </a:lnSpc>
              <a:spcAft>
                <a:spcPts val="1000"/>
              </a:spcAft>
              <a:buNone/>
            </a:pPr>
            <a:r>
              <a:rPr lang="nb-NO" sz="5600" dirty="0">
                <a:effectLst/>
                <a:ea typeface="Calibri" panose="020F0502020204030204" pitchFamily="34" charset="0"/>
                <a:cs typeface="Times New Roman" panose="02020603050405020304" pitchFamily="18" charset="0"/>
              </a:rPr>
              <a:t>lære nytt, forskning, kropp, helse, motorikk</a:t>
            </a:r>
          </a:p>
          <a:p>
            <a:pPr marL="0" indent="0">
              <a:buFont typeface="Arial" panose="020B0604020202020204" pitchFamily="34" charset="0"/>
              <a:buNone/>
            </a:pPr>
            <a:endParaRPr lang="nb-NO" dirty="0"/>
          </a:p>
        </p:txBody>
      </p:sp>
      <p:sp>
        <p:nvSpPr>
          <p:cNvPr id="8" name="Tittel 1">
            <a:extLst>
              <a:ext uri="{FF2B5EF4-FFF2-40B4-BE49-F238E27FC236}">
                <a16:creationId xmlns:a16="http://schemas.microsoft.com/office/drawing/2014/main" id="{49A46805-8C17-4D95-B783-03F7DFCE5953}"/>
              </a:ext>
            </a:extLst>
          </p:cNvPr>
          <p:cNvSpPr txBox="1">
            <a:spLocks/>
          </p:cNvSpPr>
          <p:nvPr/>
        </p:nvSpPr>
        <p:spPr>
          <a:xfrm>
            <a:off x="937603" y="3355638"/>
            <a:ext cx="10515600" cy="51281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nb-NO" sz="2400"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rPr>
            </a:br>
            <a:br>
              <a:rPr lang="nb-NO" sz="2400"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rPr>
            </a:br>
            <a:r>
              <a:rPr lang="nb-NO" sz="9600" dirty="0">
                <a:ln w="9525" cap="flat" cmpd="sng" algn="ctr">
                  <a:solidFill>
                    <a:srgbClr val="000000"/>
                  </a:solidFill>
                  <a:prstDash val="solid"/>
                  <a:round/>
                </a:ln>
                <a:gradFill>
                  <a:gsLst>
                    <a:gs pos="0">
                      <a:srgbClr val="360529"/>
                    </a:gs>
                    <a:gs pos="50000">
                      <a:srgbClr val="AD1786"/>
                    </a:gs>
                    <a:gs pos="100000">
                      <a:srgbClr val="360529"/>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rPr>
              <a:t>SNIKKSNAKKERIET</a:t>
            </a:r>
            <a:endParaRPr lang="nb-NO" sz="9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nb-NO" sz="8000" dirty="0">
              <a:effectLst/>
              <a:latin typeface="Calibri" panose="020F0502020204030204" pitchFamily="34" charset="0"/>
              <a:ea typeface="Calibri" panose="020F0502020204030204" pitchFamily="34" charset="0"/>
              <a:cs typeface="Times New Roman" panose="02020603050405020304" pitchFamily="18" charset="0"/>
            </a:endParaRPr>
          </a:p>
          <a:p>
            <a:pPr algn="ctr"/>
            <a:br>
              <a:rPr lang="nb-NO" sz="1800" dirty="0">
                <a:latin typeface="Calibri" panose="020F0502020204030204" pitchFamily="34" charset="0"/>
                <a:ea typeface="Calibri" panose="020F0502020204030204" pitchFamily="34" charset="0"/>
                <a:cs typeface="Times New Roman" panose="02020603050405020304" pitchFamily="18" charset="0"/>
              </a:rPr>
            </a:br>
            <a:endParaRPr lang="nb-NO" dirty="0"/>
          </a:p>
        </p:txBody>
      </p:sp>
      <p:pic>
        <p:nvPicPr>
          <p:cNvPr id="9" name="F996BC36-0742-463A-A88A-FEA9CF56C68D">
            <a:extLst>
              <a:ext uri="{FF2B5EF4-FFF2-40B4-BE49-F238E27FC236}">
                <a16:creationId xmlns:a16="http://schemas.microsoft.com/office/drawing/2014/main" id="{E37AC789-7C35-4D47-ADCF-8C3275E24399}"/>
              </a:ext>
            </a:extLst>
          </p:cNvPr>
          <p:cNvPicPr/>
          <p:nvPr/>
        </p:nvPicPr>
        <p:blipFill>
          <a:blip r:embed="rId4" cstate="print"/>
          <a:srcRect/>
          <a:stretch>
            <a:fillRect/>
          </a:stretch>
        </p:blipFill>
        <p:spPr bwMode="auto">
          <a:xfrm>
            <a:off x="3610250" y="2950239"/>
            <a:ext cx="762000" cy="819150"/>
          </a:xfrm>
          <a:prstGeom prst="rect">
            <a:avLst/>
          </a:prstGeom>
          <a:noFill/>
          <a:ln w="9525">
            <a:noFill/>
            <a:miter lim="800000"/>
            <a:headEnd/>
            <a:tailEnd/>
          </a:ln>
        </p:spPr>
      </p:pic>
      <p:sp>
        <p:nvSpPr>
          <p:cNvPr id="10" name="Plassholder for innhold 2">
            <a:extLst>
              <a:ext uri="{FF2B5EF4-FFF2-40B4-BE49-F238E27FC236}">
                <a16:creationId xmlns:a16="http://schemas.microsoft.com/office/drawing/2014/main" id="{0780851B-DD40-43BB-93AA-C5C464549121}"/>
              </a:ext>
            </a:extLst>
          </p:cNvPr>
          <p:cNvSpPr txBox="1">
            <a:spLocks/>
          </p:cNvSpPr>
          <p:nvPr/>
        </p:nvSpPr>
        <p:spPr>
          <a:xfrm>
            <a:off x="1366853" y="3748798"/>
            <a:ext cx="10515600" cy="5128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Aft>
                <a:spcPts val="1000"/>
              </a:spcAft>
              <a:buNone/>
            </a:pPr>
            <a:r>
              <a:rPr lang="nb-NO" sz="1400" dirty="0">
                <a:effectLst/>
                <a:ea typeface="Times New Roman" panose="02020603050405020304" pitchFamily="18" charset="0"/>
                <a:cs typeface="Times New Roman" panose="02020603050405020304" pitchFamily="18" charset="0"/>
              </a:rPr>
              <a:t>		  Begreper, språkutvikling, kommunikasjon, selvtillit/selvfølelse, samhandling, tekst</a:t>
            </a:r>
            <a:endParaRPr lang="nb-NO" sz="1400" dirty="0">
              <a:effectLst/>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nb-NO" dirty="0"/>
          </a:p>
        </p:txBody>
      </p:sp>
      <p:sp>
        <p:nvSpPr>
          <p:cNvPr id="11" name="Tittel 1">
            <a:extLst>
              <a:ext uri="{FF2B5EF4-FFF2-40B4-BE49-F238E27FC236}">
                <a16:creationId xmlns:a16="http://schemas.microsoft.com/office/drawing/2014/main" id="{40ED8449-3FF5-4CFE-AA5C-EAA885588975}"/>
              </a:ext>
            </a:extLst>
          </p:cNvPr>
          <p:cNvSpPr txBox="1">
            <a:spLocks/>
          </p:cNvSpPr>
          <p:nvPr/>
        </p:nvSpPr>
        <p:spPr>
          <a:xfrm>
            <a:off x="838200" y="4353887"/>
            <a:ext cx="10515600" cy="72389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nb-NO" sz="2400"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rPr>
            </a:br>
            <a:br>
              <a:rPr lang="nb-NO" sz="2400"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rPr>
            </a:br>
            <a:endParaRPr lang="nb-NO" sz="2400"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endParaRPr>
          </a:p>
          <a:p>
            <a:pPr algn="ctr"/>
            <a:endParaRPr lang="nb-NO" sz="2400" b="1"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endParaRPr>
          </a:p>
          <a:p>
            <a:pPr algn="ctr"/>
            <a:r>
              <a:rPr lang="nb-NO" sz="9600" b="1" dirty="0">
                <a:ln w="9525" cap="flat" cmpd="sng" algn="ctr">
                  <a:solidFill>
                    <a:srgbClr val="000000"/>
                  </a:solidFill>
                  <a:prstDash val="solid"/>
                  <a:round/>
                </a:ln>
                <a:gradFill>
                  <a:gsLst>
                    <a:gs pos="0">
                      <a:srgbClr val="523000"/>
                    </a:gs>
                    <a:gs pos="50000">
                      <a:srgbClr val="FF9900"/>
                    </a:gs>
                    <a:gs pos="100000">
                      <a:srgbClr val="523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rPr>
              <a:t>FANTASIHJØRNET</a:t>
            </a:r>
            <a:endParaRPr lang="nb-NO" sz="9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nb-NO" sz="9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nb-NO" sz="8000" dirty="0">
              <a:effectLst/>
              <a:latin typeface="Calibri" panose="020F0502020204030204" pitchFamily="34" charset="0"/>
              <a:ea typeface="Calibri" panose="020F0502020204030204" pitchFamily="34" charset="0"/>
              <a:cs typeface="Times New Roman" panose="02020603050405020304" pitchFamily="18" charset="0"/>
            </a:endParaRPr>
          </a:p>
          <a:p>
            <a:pPr algn="ctr"/>
            <a:br>
              <a:rPr lang="nb-NO" sz="1800" dirty="0">
                <a:latin typeface="Calibri" panose="020F0502020204030204" pitchFamily="34" charset="0"/>
                <a:ea typeface="Calibri" panose="020F0502020204030204" pitchFamily="34" charset="0"/>
                <a:cs typeface="Times New Roman" panose="02020603050405020304" pitchFamily="18" charset="0"/>
              </a:rPr>
            </a:br>
            <a:endParaRPr lang="nb-NO" dirty="0"/>
          </a:p>
        </p:txBody>
      </p:sp>
      <p:sp>
        <p:nvSpPr>
          <p:cNvPr id="12" name="Plassholder for innhold 2">
            <a:extLst>
              <a:ext uri="{FF2B5EF4-FFF2-40B4-BE49-F238E27FC236}">
                <a16:creationId xmlns:a16="http://schemas.microsoft.com/office/drawing/2014/main" id="{C639019B-510C-475B-ABC3-4D1CBE63A774}"/>
              </a:ext>
            </a:extLst>
          </p:cNvPr>
          <p:cNvSpPr txBox="1">
            <a:spLocks/>
          </p:cNvSpPr>
          <p:nvPr/>
        </p:nvSpPr>
        <p:spPr>
          <a:xfrm>
            <a:off x="2051179" y="4821680"/>
            <a:ext cx="10515600" cy="5128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Aft>
                <a:spcPts val="1000"/>
              </a:spcAft>
              <a:buNone/>
            </a:pPr>
            <a:r>
              <a:rPr lang="nb-NO" sz="1400" dirty="0">
                <a:effectLst/>
                <a:latin typeface="Albertus MT Lt"/>
                <a:ea typeface="Calibri" panose="020F0502020204030204" pitchFamily="34" charset="0"/>
                <a:cs typeface="Times New Roman" panose="02020603050405020304" pitchFamily="18" charset="0"/>
              </a:rPr>
              <a:t>		Estetikk, drama, musikk, forming, kreativitet, ideskaping, skapende virksomhet, kunst, tanker, fantasi.</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nb-NO" dirty="0"/>
          </a:p>
        </p:txBody>
      </p:sp>
      <p:sp>
        <p:nvSpPr>
          <p:cNvPr id="13" name="Tittel 1">
            <a:extLst>
              <a:ext uri="{FF2B5EF4-FFF2-40B4-BE49-F238E27FC236}">
                <a16:creationId xmlns:a16="http://schemas.microsoft.com/office/drawing/2014/main" id="{DA763040-B78B-485C-B84D-F73C2195CC10}"/>
              </a:ext>
            </a:extLst>
          </p:cNvPr>
          <p:cNvSpPr txBox="1">
            <a:spLocks/>
          </p:cNvSpPr>
          <p:nvPr/>
        </p:nvSpPr>
        <p:spPr>
          <a:xfrm>
            <a:off x="481553" y="5228463"/>
            <a:ext cx="10515600" cy="72389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nb-NO" sz="2400"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rPr>
            </a:br>
            <a:br>
              <a:rPr lang="nb-NO" sz="2400"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rPr>
            </a:br>
            <a:endParaRPr lang="nb-NO" sz="2400"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endParaRPr>
          </a:p>
          <a:p>
            <a:pPr algn="ctr"/>
            <a:endParaRPr lang="nb-NO" sz="2400" b="1"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endParaRPr>
          </a:p>
          <a:p>
            <a:pPr algn="ctr"/>
            <a:endParaRPr lang="nb-NO" sz="2400" b="1"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endParaRPr>
          </a:p>
          <a:p>
            <a:pPr algn="ctr"/>
            <a:endParaRPr lang="nb-NO" sz="2400" b="1"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endParaRPr>
          </a:p>
          <a:p>
            <a:pPr algn="ctr"/>
            <a:endParaRPr lang="nb-NO" sz="2400" b="1"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endParaRPr>
          </a:p>
          <a:p>
            <a:pPr algn="ctr"/>
            <a:endParaRPr lang="nb-NO" sz="2400" b="1"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endParaRPr>
          </a:p>
          <a:p>
            <a:pPr algn="ctr"/>
            <a:endParaRPr lang="nb-NO" sz="2400" b="1" dirty="0">
              <a:ln w="9525" cap="flat" cmpd="sng" algn="ctr">
                <a:solidFill>
                  <a:srgbClr val="000000"/>
                </a:solidFill>
                <a:prstDash val="solid"/>
                <a:round/>
              </a:ln>
              <a:gradFill>
                <a:gsLst>
                  <a:gs pos="0">
                    <a:srgbClr val="520000"/>
                  </a:gs>
                  <a:gs pos="50000">
                    <a:srgbClr val="FF0000"/>
                  </a:gs>
                  <a:gs pos="100000">
                    <a:srgbClr val="520000"/>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endParaRPr>
          </a:p>
          <a:p>
            <a:pPr algn="ctr"/>
            <a:endParaRPr lang="nb-NO" sz="9600" dirty="0">
              <a:ln w="9525" cap="flat" cmpd="sng" algn="ctr">
                <a:solidFill>
                  <a:srgbClr val="000000"/>
                </a:solidFill>
                <a:prstDash val="solid"/>
                <a:round/>
              </a:ln>
              <a:gradFill>
                <a:gsLst>
                  <a:gs pos="0">
                    <a:srgbClr val="0E0637"/>
                  </a:gs>
                  <a:gs pos="50000">
                    <a:srgbClr val="3619AF"/>
                  </a:gs>
                  <a:gs pos="100000">
                    <a:srgbClr val="0E0637"/>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endParaRPr>
          </a:p>
          <a:p>
            <a:pPr algn="ctr"/>
            <a:endParaRPr lang="nb-NO" sz="9600" dirty="0">
              <a:ln w="9525" cap="flat" cmpd="sng" algn="ctr">
                <a:solidFill>
                  <a:srgbClr val="000000"/>
                </a:solidFill>
                <a:prstDash val="solid"/>
                <a:round/>
              </a:ln>
              <a:gradFill>
                <a:gsLst>
                  <a:gs pos="0">
                    <a:srgbClr val="0E0637"/>
                  </a:gs>
                  <a:gs pos="50000">
                    <a:srgbClr val="3619AF"/>
                  </a:gs>
                  <a:gs pos="100000">
                    <a:srgbClr val="0E0637"/>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endParaRPr>
          </a:p>
          <a:p>
            <a:pPr algn="ctr"/>
            <a:r>
              <a:rPr lang="nb-NO" sz="9600" dirty="0">
                <a:ln w="9525" cap="flat" cmpd="sng" algn="ctr">
                  <a:solidFill>
                    <a:srgbClr val="000000"/>
                  </a:solidFill>
                  <a:prstDash val="solid"/>
                  <a:round/>
                </a:ln>
                <a:gradFill>
                  <a:gsLst>
                    <a:gs pos="0">
                      <a:srgbClr val="0E0637"/>
                    </a:gs>
                    <a:gs pos="50000">
                      <a:srgbClr val="3619AF"/>
                    </a:gs>
                    <a:gs pos="100000">
                      <a:srgbClr val="0E0637"/>
                    </a:gs>
                  </a:gsLst>
                  <a:lin ang="5400000" scaled="1"/>
                </a:gradFill>
                <a:effectLst>
                  <a:outerShdw dist="35941" dir="2700000" algn="ctr" rotWithShape="0">
                    <a:srgbClr val="808080">
                      <a:alpha val="80000"/>
                    </a:srgbClr>
                  </a:outerShdw>
                </a:effectLst>
                <a:latin typeface="Arial Black" panose="020B0A04020102020204" pitchFamily="34" charset="0"/>
                <a:ea typeface="Calibri" panose="020F0502020204030204" pitchFamily="34" charset="0"/>
                <a:cs typeface="Times New Roman" panose="02020603050405020304" pitchFamily="18" charset="0"/>
              </a:rPr>
              <a:t>JORDA RUNDT</a:t>
            </a:r>
            <a:endParaRPr lang="nb-NO" sz="9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nb-NO" sz="9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nb-NO" sz="9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nb-NO" sz="8000" dirty="0">
              <a:effectLst/>
              <a:latin typeface="Calibri" panose="020F0502020204030204" pitchFamily="34" charset="0"/>
              <a:ea typeface="Calibri" panose="020F0502020204030204" pitchFamily="34" charset="0"/>
              <a:cs typeface="Times New Roman" panose="02020603050405020304" pitchFamily="18" charset="0"/>
            </a:endParaRPr>
          </a:p>
          <a:p>
            <a:pPr algn="ctr"/>
            <a:br>
              <a:rPr lang="nb-NO" sz="1800" dirty="0">
                <a:latin typeface="Calibri" panose="020F0502020204030204" pitchFamily="34" charset="0"/>
                <a:ea typeface="Calibri" panose="020F0502020204030204" pitchFamily="34" charset="0"/>
                <a:cs typeface="Times New Roman" panose="02020603050405020304" pitchFamily="18" charset="0"/>
              </a:rPr>
            </a:br>
            <a:endParaRPr lang="nb-NO" dirty="0"/>
          </a:p>
        </p:txBody>
      </p:sp>
      <p:pic>
        <p:nvPicPr>
          <p:cNvPr id="14" name="6AB32563-7564-4D22-B457-250D61A0C10E">
            <a:extLst>
              <a:ext uri="{FF2B5EF4-FFF2-40B4-BE49-F238E27FC236}">
                <a16:creationId xmlns:a16="http://schemas.microsoft.com/office/drawing/2014/main" id="{BBE0416D-ED5D-4187-A97D-2958A4BDEFE6}"/>
              </a:ext>
            </a:extLst>
          </p:cNvPr>
          <p:cNvPicPr/>
          <p:nvPr/>
        </p:nvPicPr>
        <p:blipFill>
          <a:blip r:embed="rId5" cstate="print"/>
          <a:srcRect/>
          <a:stretch>
            <a:fillRect/>
          </a:stretch>
        </p:blipFill>
        <p:spPr bwMode="auto">
          <a:xfrm>
            <a:off x="3676925" y="4070571"/>
            <a:ext cx="695325" cy="742950"/>
          </a:xfrm>
          <a:prstGeom prst="rect">
            <a:avLst/>
          </a:prstGeom>
          <a:noFill/>
          <a:ln w="9525">
            <a:noFill/>
            <a:miter lim="800000"/>
            <a:headEnd/>
            <a:tailEnd/>
          </a:ln>
        </p:spPr>
      </p:pic>
      <p:sp>
        <p:nvSpPr>
          <p:cNvPr id="15" name="Plassholder for innhold 2">
            <a:extLst>
              <a:ext uri="{FF2B5EF4-FFF2-40B4-BE49-F238E27FC236}">
                <a16:creationId xmlns:a16="http://schemas.microsoft.com/office/drawing/2014/main" id="{6192BB08-8934-4789-A971-992E55475F57}"/>
              </a:ext>
            </a:extLst>
          </p:cNvPr>
          <p:cNvSpPr txBox="1">
            <a:spLocks/>
          </p:cNvSpPr>
          <p:nvPr/>
        </p:nvSpPr>
        <p:spPr>
          <a:xfrm>
            <a:off x="481553" y="5965145"/>
            <a:ext cx="10515600" cy="5128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Aft>
                <a:spcPts val="1000"/>
              </a:spcAft>
              <a:buNone/>
            </a:pPr>
            <a:r>
              <a:rPr lang="nb-NO" sz="1400" dirty="0">
                <a:solidFill>
                  <a:srgbClr val="000000"/>
                </a:solidFill>
                <a:effectLst/>
                <a:latin typeface="Albertus MT Lt"/>
                <a:ea typeface="Calibri" panose="020F0502020204030204" pitchFamily="34" charset="0"/>
                <a:cs typeface="Times New Roman" panose="02020603050405020304" pitchFamily="18" charset="0"/>
              </a:rPr>
              <a:t>		Kultur, mat, språk, samarbeid, antall rom og form, geografi</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nb-NO" dirty="0"/>
          </a:p>
        </p:txBody>
      </p:sp>
      <p:pic>
        <p:nvPicPr>
          <p:cNvPr id="16" name="CD009419-941F-435A-B952-D1F0A43EDAF1">
            <a:extLst>
              <a:ext uri="{FF2B5EF4-FFF2-40B4-BE49-F238E27FC236}">
                <a16:creationId xmlns:a16="http://schemas.microsoft.com/office/drawing/2014/main" id="{F291BAD7-0E01-4D7E-8611-4A5CA8A45EC0}"/>
              </a:ext>
            </a:extLst>
          </p:cNvPr>
          <p:cNvPicPr/>
          <p:nvPr/>
        </p:nvPicPr>
        <p:blipFill>
          <a:blip r:embed="rId6" cstate="print"/>
          <a:srcRect/>
          <a:stretch>
            <a:fillRect/>
          </a:stretch>
        </p:blipFill>
        <p:spPr bwMode="auto">
          <a:xfrm>
            <a:off x="3676925" y="5206154"/>
            <a:ext cx="695325" cy="733425"/>
          </a:xfrm>
          <a:prstGeom prst="rect">
            <a:avLst/>
          </a:prstGeom>
          <a:noFill/>
          <a:ln w="9525">
            <a:noFill/>
            <a:miter lim="800000"/>
            <a:headEnd/>
            <a:tailEnd/>
          </a:ln>
        </p:spPr>
      </p:pic>
      <p:pic>
        <p:nvPicPr>
          <p:cNvPr id="18" name="Bilde 17" descr="Et bilde som inneholder person, utendørs, negl, finger&#10;&#10;Automatisk generert beskrivelse">
            <a:extLst>
              <a:ext uri="{FF2B5EF4-FFF2-40B4-BE49-F238E27FC236}">
                <a16:creationId xmlns:a16="http://schemas.microsoft.com/office/drawing/2014/main" id="{C44A056E-2081-C0E2-35D0-E606E2E9F3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688" y="2042858"/>
            <a:ext cx="2096219" cy="2794959"/>
          </a:xfrm>
          <a:prstGeom prst="rect">
            <a:avLst/>
          </a:prstGeom>
        </p:spPr>
      </p:pic>
    </p:spTree>
    <p:extLst>
      <p:ext uri="{BB962C8B-B14F-4D97-AF65-F5344CB8AC3E}">
        <p14:creationId xmlns:p14="http://schemas.microsoft.com/office/powerpoint/2010/main" val="102135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427B0A61-C65C-4A1E-BAFE-B56C9205B241}"/>
              </a:ext>
            </a:extLst>
          </p:cNvPr>
          <p:cNvSpPr>
            <a:spLocks noGrp="1"/>
          </p:cNvSpPr>
          <p:nvPr>
            <p:ph idx="1"/>
          </p:nvPr>
        </p:nvSpPr>
        <p:spPr>
          <a:xfrm>
            <a:off x="6393762" y="-121675"/>
            <a:ext cx="1914330" cy="1633491"/>
          </a:xfrm>
        </p:spPr>
        <p:txBody>
          <a:bodyPr/>
          <a:lstStyle/>
          <a:p>
            <a:pPr marL="0" indent="0">
              <a:buNone/>
            </a:pPr>
            <a:r>
              <a:rPr lang="nb-NO" sz="1800" b="1" dirty="0">
                <a:effectLst/>
                <a:latin typeface="Cambria" panose="02040503050406030204" pitchFamily="18" charset="0"/>
                <a:ea typeface="Calibri" panose="020F0502020204030204" pitchFamily="34" charset="0"/>
                <a:cs typeface="Times New Roman" panose="02020603050405020304" pitchFamily="18" charset="0"/>
              </a:rPr>
              <a:t>Ukeplan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graphicFrame>
        <p:nvGraphicFramePr>
          <p:cNvPr id="6" name="Tabell 6">
            <a:extLst>
              <a:ext uri="{FF2B5EF4-FFF2-40B4-BE49-F238E27FC236}">
                <a16:creationId xmlns:a16="http://schemas.microsoft.com/office/drawing/2014/main" id="{02075473-08F7-40C5-9255-B1CF826A638B}"/>
              </a:ext>
            </a:extLst>
          </p:cNvPr>
          <p:cNvGraphicFramePr>
            <a:graphicFrameLocks noGrp="1"/>
          </p:cNvGraphicFramePr>
          <p:nvPr>
            <p:extLst>
              <p:ext uri="{D42A27DB-BD31-4B8C-83A1-F6EECF244321}">
                <p14:modId xmlns:p14="http://schemas.microsoft.com/office/powerpoint/2010/main" val="2167546570"/>
              </p:ext>
            </p:extLst>
          </p:nvPr>
        </p:nvGraphicFramePr>
        <p:xfrm>
          <a:off x="3671188" y="836870"/>
          <a:ext cx="7983801" cy="1970385"/>
        </p:xfrm>
        <a:graphic>
          <a:graphicData uri="http://schemas.openxmlformats.org/drawingml/2006/table">
            <a:tbl>
              <a:tblPr firstRow="1" bandRow="1">
                <a:tableStyleId>{D7AC3CCA-C797-4891-BE02-D94E43425B78}</a:tableStyleId>
              </a:tblPr>
              <a:tblGrid>
                <a:gridCol w="1596760">
                  <a:extLst>
                    <a:ext uri="{9D8B030D-6E8A-4147-A177-3AD203B41FA5}">
                      <a16:colId xmlns:a16="http://schemas.microsoft.com/office/drawing/2014/main" val="1402448582"/>
                    </a:ext>
                  </a:extLst>
                </a:gridCol>
                <a:gridCol w="1635886">
                  <a:extLst>
                    <a:ext uri="{9D8B030D-6E8A-4147-A177-3AD203B41FA5}">
                      <a16:colId xmlns:a16="http://schemas.microsoft.com/office/drawing/2014/main" val="1616928924"/>
                    </a:ext>
                  </a:extLst>
                </a:gridCol>
                <a:gridCol w="1557635">
                  <a:extLst>
                    <a:ext uri="{9D8B030D-6E8A-4147-A177-3AD203B41FA5}">
                      <a16:colId xmlns:a16="http://schemas.microsoft.com/office/drawing/2014/main" val="1672722407"/>
                    </a:ext>
                  </a:extLst>
                </a:gridCol>
                <a:gridCol w="1596760">
                  <a:extLst>
                    <a:ext uri="{9D8B030D-6E8A-4147-A177-3AD203B41FA5}">
                      <a16:colId xmlns:a16="http://schemas.microsoft.com/office/drawing/2014/main" val="597937970"/>
                    </a:ext>
                  </a:extLst>
                </a:gridCol>
                <a:gridCol w="1596760">
                  <a:extLst>
                    <a:ext uri="{9D8B030D-6E8A-4147-A177-3AD203B41FA5}">
                      <a16:colId xmlns:a16="http://schemas.microsoft.com/office/drawing/2014/main" val="3210221389"/>
                    </a:ext>
                  </a:extLst>
                </a:gridCol>
              </a:tblGrid>
              <a:tr h="542159">
                <a:tc>
                  <a:txBody>
                    <a:bodyPr/>
                    <a:lstStyle/>
                    <a:p>
                      <a:pPr algn="ctr"/>
                      <a:r>
                        <a:rPr lang="nb-NO" dirty="0"/>
                        <a:t>Mandag</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nb-NO" dirty="0"/>
                        <a:t>Tirsdag</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nb-NO" dirty="0"/>
                        <a:t>Onsdag</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nb-NO" dirty="0"/>
                        <a:t>Torsdag</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nb-NO" dirty="0"/>
                        <a:t>Fredag</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84496129"/>
                  </a:ext>
                </a:extLst>
              </a:tr>
              <a:tr h="14282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dirty="0"/>
                        <a:t>Hjertedagen</a:t>
                      </a:r>
                    </a:p>
                    <a:p>
                      <a:pPr algn="ctr"/>
                      <a:endParaRPr lang="nb-NO" sz="1600" dirty="0"/>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dirty="0"/>
                        <a:t>Undringskuben</a:t>
                      </a:r>
                    </a:p>
                    <a:p>
                      <a:pPr algn="ctr"/>
                      <a:endParaRPr lang="nb-NO" sz="1600" dirty="0"/>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nb-NO" sz="1600" dirty="0"/>
                        <a:t>Snikksnakkeriet</a:t>
                      </a:r>
                    </a:p>
                    <a:p>
                      <a:pPr algn="ctr"/>
                      <a:endParaRPr lang="nb-NO" sz="1600" dirty="0"/>
                    </a:p>
                    <a:p>
                      <a:pPr algn="ctr"/>
                      <a:endParaRPr lang="nb-NO" sz="1600" dirty="0"/>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nb-NO" sz="1600" dirty="0"/>
                        <a:t>Fantasihjørnet</a:t>
                      </a:r>
                    </a:p>
                    <a:p>
                      <a:pPr algn="ctr"/>
                      <a:endParaRPr lang="nb-NO" sz="1600" dirty="0"/>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nb-NO" sz="1600" dirty="0"/>
                        <a:t>Jorda Rundt</a:t>
                      </a:r>
                    </a:p>
                    <a:p>
                      <a:pPr algn="ctr"/>
                      <a:endParaRPr lang="nb-NO" sz="1600" dirty="0"/>
                    </a:p>
                    <a:p>
                      <a:pPr algn="ctr"/>
                      <a:endParaRPr lang="nb-NO" sz="1600" dirty="0"/>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550180121"/>
                  </a:ext>
                </a:extLst>
              </a:tr>
            </a:tbl>
          </a:graphicData>
        </a:graphic>
      </p:graphicFrame>
      <p:pic>
        <p:nvPicPr>
          <p:cNvPr id="17" name="Bilde 16">
            <a:extLst>
              <a:ext uri="{FF2B5EF4-FFF2-40B4-BE49-F238E27FC236}">
                <a16:creationId xmlns:a16="http://schemas.microsoft.com/office/drawing/2014/main" id="{6B7AEE85-466D-45D2-A8FA-E464A919DDC6}"/>
              </a:ext>
            </a:extLst>
          </p:cNvPr>
          <p:cNvPicPr/>
          <p:nvPr/>
        </p:nvPicPr>
        <p:blipFill>
          <a:blip r:embed="rId2" cstate="print"/>
          <a:stretch>
            <a:fillRect/>
          </a:stretch>
        </p:blipFill>
        <p:spPr>
          <a:xfrm>
            <a:off x="5553060" y="1822062"/>
            <a:ext cx="990600" cy="762000"/>
          </a:xfrm>
          <a:prstGeom prst="rect">
            <a:avLst/>
          </a:prstGeom>
          <a:effectLst>
            <a:innerShdw blurRad="114300">
              <a:prstClr val="black"/>
            </a:innerShdw>
          </a:effectLst>
        </p:spPr>
      </p:pic>
      <p:pic>
        <p:nvPicPr>
          <p:cNvPr id="18" name="Bilde 17">
            <a:extLst>
              <a:ext uri="{FF2B5EF4-FFF2-40B4-BE49-F238E27FC236}">
                <a16:creationId xmlns:a16="http://schemas.microsoft.com/office/drawing/2014/main" id="{35B42E76-ED2D-4F2B-BAA1-3E5E49C821B8}"/>
              </a:ext>
            </a:extLst>
          </p:cNvPr>
          <p:cNvPicPr/>
          <p:nvPr/>
        </p:nvPicPr>
        <p:blipFill rotWithShape="1">
          <a:blip r:embed="rId3" cstate="print"/>
          <a:srcRect t="16572" r="7549" b="20516"/>
          <a:stretch/>
        </p:blipFill>
        <p:spPr>
          <a:xfrm>
            <a:off x="3938546" y="1822062"/>
            <a:ext cx="1008223" cy="765109"/>
          </a:xfrm>
          <a:prstGeom prst="rect">
            <a:avLst/>
          </a:prstGeom>
          <a:effectLst>
            <a:innerShdw blurRad="114300">
              <a:prstClr val="black"/>
            </a:innerShdw>
          </a:effectLst>
        </p:spPr>
      </p:pic>
      <p:pic>
        <p:nvPicPr>
          <p:cNvPr id="19" name="Bilde 18">
            <a:extLst>
              <a:ext uri="{FF2B5EF4-FFF2-40B4-BE49-F238E27FC236}">
                <a16:creationId xmlns:a16="http://schemas.microsoft.com/office/drawing/2014/main" id="{C767E199-407E-485E-82E2-DA7BDE55887E}"/>
              </a:ext>
            </a:extLst>
          </p:cNvPr>
          <p:cNvPicPr/>
          <p:nvPr/>
        </p:nvPicPr>
        <p:blipFill>
          <a:blip r:embed="rId4" cstate="print"/>
          <a:stretch>
            <a:fillRect/>
          </a:stretch>
        </p:blipFill>
        <p:spPr>
          <a:xfrm>
            <a:off x="7158976" y="1818952"/>
            <a:ext cx="1008223" cy="765109"/>
          </a:xfrm>
          <a:prstGeom prst="rect">
            <a:avLst/>
          </a:prstGeom>
          <a:effectLst>
            <a:innerShdw blurRad="114300">
              <a:prstClr val="black"/>
            </a:innerShdw>
          </a:effectLst>
        </p:spPr>
      </p:pic>
      <p:pic>
        <p:nvPicPr>
          <p:cNvPr id="21" name="Bilde 20">
            <a:extLst>
              <a:ext uri="{FF2B5EF4-FFF2-40B4-BE49-F238E27FC236}">
                <a16:creationId xmlns:a16="http://schemas.microsoft.com/office/drawing/2014/main" id="{7394BE72-E6EB-4EA6-9675-8F3E7B7A0DF3}"/>
              </a:ext>
            </a:extLst>
          </p:cNvPr>
          <p:cNvPicPr/>
          <p:nvPr/>
        </p:nvPicPr>
        <p:blipFill>
          <a:blip r:embed="rId5" cstate="print"/>
          <a:stretch>
            <a:fillRect/>
          </a:stretch>
        </p:blipFill>
        <p:spPr>
          <a:xfrm>
            <a:off x="8711996" y="1818951"/>
            <a:ext cx="1095375" cy="768219"/>
          </a:xfrm>
          <a:prstGeom prst="rect">
            <a:avLst/>
          </a:prstGeom>
          <a:effectLst>
            <a:innerShdw blurRad="114300">
              <a:prstClr val="black"/>
            </a:innerShdw>
          </a:effectLst>
        </p:spPr>
      </p:pic>
      <p:pic>
        <p:nvPicPr>
          <p:cNvPr id="22" name="Bilde 21">
            <a:extLst>
              <a:ext uri="{FF2B5EF4-FFF2-40B4-BE49-F238E27FC236}">
                <a16:creationId xmlns:a16="http://schemas.microsoft.com/office/drawing/2014/main" id="{5232EE95-BD5F-484D-9A92-6C99FEA8B5C3}"/>
              </a:ext>
            </a:extLst>
          </p:cNvPr>
          <p:cNvPicPr/>
          <p:nvPr/>
        </p:nvPicPr>
        <p:blipFill>
          <a:blip r:embed="rId6" cstate="print"/>
          <a:stretch>
            <a:fillRect/>
          </a:stretch>
        </p:blipFill>
        <p:spPr>
          <a:xfrm>
            <a:off x="10352169" y="1818950"/>
            <a:ext cx="1031819" cy="759211"/>
          </a:xfrm>
          <a:prstGeom prst="rect">
            <a:avLst/>
          </a:prstGeom>
          <a:effectLst>
            <a:innerShdw blurRad="114300">
              <a:prstClr val="black"/>
            </a:innerShdw>
          </a:effectLst>
        </p:spPr>
      </p:pic>
      <p:sp>
        <p:nvSpPr>
          <p:cNvPr id="24" name="TekstSylinder 23">
            <a:extLst>
              <a:ext uri="{FF2B5EF4-FFF2-40B4-BE49-F238E27FC236}">
                <a16:creationId xmlns:a16="http://schemas.microsoft.com/office/drawing/2014/main" id="{8E933A49-3283-4602-B7EC-EDF48C779612}"/>
              </a:ext>
            </a:extLst>
          </p:cNvPr>
          <p:cNvSpPr txBox="1"/>
          <p:nvPr/>
        </p:nvSpPr>
        <p:spPr>
          <a:xfrm>
            <a:off x="6820615" y="3230744"/>
            <a:ext cx="1835458" cy="390363"/>
          </a:xfrm>
          <a:prstGeom prst="rect">
            <a:avLst/>
          </a:prstGeom>
          <a:noFill/>
        </p:spPr>
        <p:txBody>
          <a:bodyPr wrap="square">
            <a:spAutoFit/>
          </a:bodyPr>
          <a:lstStyle/>
          <a:p>
            <a:pPr>
              <a:lnSpc>
                <a:spcPct val="115000"/>
              </a:lnSpc>
              <a:spcAft>
                <a:spcPts val="1000"/>
              </a:spcAft>
            </a:pPr>
            <a:r>
              <a:rPr lang="nb-NO" sz="1800" b="1" dirty="0">
                <a:effectLst/>
                <a:latin typeface="Cambria" panose="02040503050406030204" pitchFamily="18" charset="0"/>
                <a:ea typeface="Calibri" panose="020F0502020204030204" pitchFamily="34" charset="0"/>
                <a:cs typeface="Times New Roman" panose="02020603050405020304" pitchFamily="18" charset="0"/>
              </a:rPr>
              <a:t>Dagsrytme</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AutoShape 12">
            <a:extLst>
              <a:ext uri="{FF2B5EF4-FFF2-40B4-BE49-F238E27FC236}">
                <a16:creationId xmlns:a16="http://schemas.microsoft.com/office/drawing/2014/main" id="{C3078949-E96E-4216-93DB-57376DA13287}"/>
              </a:ext>
            </a:extLst>
          </p:cNvPr>
          <p:cNvSpPr>
            <a:spLocks noChangeArrowheads="1"/>
          </p:cNvSpPr>
          <p:nvPr/>
        </p:nvSpPr>
        <p:spPr bwMode="auto">
          <a:xfrm>
            <a:off x="409800" y="898780"/>
            <a:ext cx="2482971" cy="2165377"/>
          </a:xfrm>
          <a:prstGeom prst="roundRect">
            <a:avLst>
              <a:gd name="adj" fmla="val 16667"/>
            </a:avLst>
          </a:prstGeom>
          <a:noFill/>
          <a:ln w="12700">
            <a:noFill/>
            <a:round/>
            <a:headEnd/>
            <a:tailEnd/>
          </a:ln>
          <a:effectLst>
            <a:outerShdw dist="28398" dir="3806097" algn="ctr" rotWithShape="0">
              <a:schemeClr val="accent5">
                <a:lumMod val="50000"/>
                <a:lumOff val="0"/>
                <a:alpha val="50000"/>
              </a:schemeClr>
            </a:outerShdw>
          </a:effectLst>
        </p:spPr>
        <p:txBody>
          <a:bodyPr rot="0" vert="horz" wrap="square" lIns="91440" tIns="45720" rIns="91440" bIns="45720" anchor="t" anchorCtr="0" upright="1">
            <a:noAutofit/>
          </a:bodyPr>
          <a:lstStyle/>
          <a:p>
            <a:pPr>
              <a:lnSpc>
                <a:spcPct val="115000"/>
              </a:lnSpc>
              <a:spcAft>
                <a:spcPts val="1000"/>
              </a:spcAft>
            </a:pPr>
            <a:r>
              <a:rPr lang="nb-NO" sz="1600" dirty="0">
                <a:solidFill>
                  <a:schemeClr val="bg1"/>
                </a:solidFill>
                <a:effectLst/>
                <a:ea typeface="Calibri" panose="020F0502020204030204" pitchFamily="34" charset="0"/>
                <a:cs typeface="Times New Roman" panose="02020603050405020304" pitchFamily="18" charset="0"/>
              </a:rPr>
              <a:t>De små og de store har felles ukeplan og dagsrytme. </a:t>
            </a:r>
          </a:p>
          <a:p>
            <a:pPr>
              <a:lnSpc>
                <a:spcPct val="115000"/>
              </a:lnSpc>
              <a:spcAft>
                <a:spcPts val="1000"/>
              </a:spcAft>
            </a:pPr>
            <a:r>
              <a:rPr lang="nb-NO" sz="1600" dirty="0">
                <a:solidFill>
                  <a:schemeClr val="bg1"/>
                </a:solidFill>
                <a:effectLst/>
                <a:ea typeface="Calibri" panose="020F0502020204030204" pitchFamily="34" charset="0"/>
                <a:cs typeface="Times New Roman" panose="02020603050405020304" pitchFamily="18" charset="0"/>
              </a:rPr>
              <a:t>De har hver sin månedsplan med tilrettelagte aktiviteter for deres aldersgruppe.</a:t>
            </a:r>
          </a:p>
          <a:p>
            <a:pPr>
              <a:lnSpc>
                <a:spcPct val="115000"/>
              </a:lnSpc>
              <a:spcAft>
                <a:spcPts val="1000"/>
              </a:spcAft>
            </a:pPr>
            <a:r>
              <a:rPr lang="nb-NO" sz="1600" dirty="0">
                <a:solidFill>
                  <a:schemeClr val="bg1"/>
                </a:solidFill>
                <a:effectLst/>
                <a:ea typeface="Calibri" panose="020F0502020204030204" pitchFamily="34" charset="0"/>
                <a:cs typeface="Times New Roman" panose="02020603050405020304" pitchFamily="18" charset="0"/>
              </a:rPr>
              <a:t>Også avdelingsvis legges det til rette for alderstilpassede aktiviteter i mindre grupper.</a:t>
            </a:r>
          </a:p>
          <a:p>
            <a:pPr>
              <a:lnSpc>
                <a:spcPct val="115000"/>
              </a:lnSpc>
              <a:spcAft>
                <a:spcPts val="1000"/>
              </a:spcAft>
            </a:pPr>
            <a:r>
              <a:rPr lang="nb-NO" sz="1600" dirty="0">
                <a:solidFill>
                  <a:schemeClr val="bg1"/>
                </a:solidFill>
                <a:effectLst/>
                <a:ea typeface="Calibri" panose="020F0502020204030204" pitchFamily="34" charset="0"/>
                <a:cs typeface="Times New Roman" panose="02020603050405020304" pitchFamily="18" charset="0"/>
              </a:rPr>
              <a:t>Månedsplanene legges ut på </a:t>
            </a:r>
            <a:r>
              <a:rPr lang="nb-NO" sz="1600" dirty="0" err="1">
                <a:solidFill>
                  <a:schemeClr val="bg1"/>
                </a:solidFill>
                <a:effectLst/>
                <a:ea typeface="Calibri" panose="020F0502020204030204" pitchFamily="34" charset="0"/>
                <a:cs typeface="Times New Roman" panose="02020603050405020304" pitchFamily="18" charset="0"/>
              </a:rPr>
              <a:t>Kidplan</a:t>
            </a:r>
            <a:r>
              <a:rPr lang="nb-NO" sz="1600" dirty="0">
                <a:solidFill>
                  <a:schemeClr val="bg1"/>
                </a:solidFill>
                <a:effectLst/>
                <a:ea typeface="Calibri" panose="020F0502020204030204" pitchFamily="34" charset="0"/>
                <a:cs typeface="Times New Roman" panose="02020603050405020304" pitchFamily="18" charset="0"/>
              </a:rPr>
              <a:t>. Gi beskjed til </a:t>
            </a:r>
            <a:r>
              <a:rPr lang="nb-NO" sz="1600" dirty="0" err="1">
                <a:solidFill>
                  <a:schemeClr val="bg1"/>
                </a:solidFill>
                <a:effectLst/>
                <a:ea typeface="Calibri" panose="020F0502020204030204" pitchFamily="34" charset="0"/>
                <a:cs typeface="Times New Roman" panose="02020603050405020304" pitchFamily="18" charset="0"/>
              </a:rPr>
              <a:t>pedlederne</a:t>
            </a:r>
            <a:r>
              <a:rPr lang="nb-NO" sz="1600" dirty="0">
                <a:solidFill>
                  <a:schemeClr val="bg1"/>
                </a:solidFill>
                <a:effectLst/>
                <a:ea typeface="Calibri" panose="020F0502020204030204" pitchFamily="34" charset="0"/>
                <a:cs typeface="Times New Roman" panose="02020603050405020304" pitchFamily="18" charset="0"/>
              </a:rPr>
              <a:t> om dere vil ha den på mail.</a:t>
            </a:r>
          </a:p>
        </p:txBody>
      </p:sp>
      <p:graphicFrame>
        <p:nvGraphicFramePr>
          <p:cNvPr id="2" name="Tabell 1">
            <a:extLst>
              <a:ext uri="{FF2B5EF4-FFF2-40B4-BE49-F238E27FC236}">
                <a16:creationId xmlns:a16="http://schemas.microsoft.com/office/drawing/2014/main" id="{57FF8967-E193-2BB0-ABDB-05138B339544}"/>
              </a:ext>
            </a:extLst>
          </p:cNvPr>
          <p:cNvGraphicFramePr>
            <a:graphicFrameLocks noGrp="1"/>
          </p:cNvGraphicFramePr>
          <p:nvPr>
            <p:extLst>
              <p:ext uri="{D42A27DB-BD31-4B8C-83A1-F6EECF244321}">
                <p14:modId xmlns:p14="http://schemas.microsoft.com/office/powerpoint/2010/main" val="1753480234"/>
              </p:ext>
            </p:extLst>
          </p:nvPr>
        </p:nvGraphicFramePr>
        <p:xfrm>
          <a:off x="3704253" y="3746727"/>
          <a:ext cx="7968344" cy="1970385"/>
        </p:xfrm>
        <a:graphic>
          <a:graphicData uri="http://schemas.openxmlformats.org/drawingml/2006/table">
            <a:tbl>
              <a:tblPr firstRow="1" firstCol="1" lastRow="1" lastCol="1" bandRow="1" bandCol="1">
                <a:tableStyleId>{5C22544A-7EE6-4342-B048-85BDC9FD1C3A}</a:tableStyleId>
              </a:tblPr>
              <a:tblGrid>
                <a:gridCol w="1967170">
                  <a:extLst>
                    <a:ext uri="{9D8B030D-6E8A-4147-A177-3AD203B41FA5}">
                      <a16:colId xmlns:a16="http://schemas.microsoft.com/office/drawing/2014/main" val="2626721363"/>
                    </a:ext>
                  </a:extLst>
                </a:gridCol>
                <a:gridCol w="1982626">
                  <a:extLst>
                    <a:ext uri="{9D8B030D-6E8A-4147-A177-3AD203B41FA5}">
                      <a16:colId xmlns:a16="http://schemas.microsoft.com/office/drawing/2014/main" val="2218180669"/>
                    </a:ext>
                  </a:extLst>
                </a:gridCol>
                <a:gridCol w="1982626">
                  <a:extLst>
                    <a:ext uri="{9D8B030D-6E8A-4147-A177-3AD203B41FA5}">
                      <a16:colId xmlns:a16="http://schemas.microsoft.com/office/drawing/2014/main" val="3724584458"/>
                    </a:ext>
                  </a:extLst>
                </a:gridCol>
                <a:gridCol w="2035922">
                  <a:extLst>
                    <a:ext uri="{9D8B030D-6E8A-4147-A177-3AD203B41FA5}">
                      <a16:colId xmlns:a16="http://schemas.microsoft.com/office/drawing/2014/main" val="2769658019"/>
                    </a:ext>
                  </a:extLst>
                </a:gridCol>
              </a:tblGrid>
              <a:tr h="279032">
                <a:tc>
                  <a:txBody>
                    <a:bodyPr/>
                    <a:lstStyle/>
                    <a:p>
                      <a:pPr>
                        <a:lnSpc>
                          <a:spcPct val="107000"/>
                        </a:lnSpc>
                        <a:spcAft>
                          <a:spcPts val="800"/>
                        </a:spcAft>
                      </a:pPr>
                      <a:r>
                        <a:rPr lang="nb-NO" sz="1100" b="1" kern="100" dirty="0">
                          <a:solidFill>
                            <a:schemeClr val="tx1"/>
                          </a:solidFill>
                          <a:effectLst/>
                        </a:rPr>
                        <a:t>     07.00</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26" marR="66726" marT="9268"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a:lnSpc>
                          <a:spcPct val="107000"/>
                        </a:lnSpc>
                        <a:spcAft>
                          <a:spcPts val="800"/>
                        </a:spcAft>
                      </a:pPr>
                      <a:r>
                        <a:rPr lang="nb-NO" sz="1100" b="1" kern="100" dirty="0">
                          <a:solidFill>
                            <a:schemeClr val="tx1"/>
                          </a:solidFill>
                          <a:effectLst/>
                        </a:rPr>
                        <a:t>Barnehagen åpner</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26" marR="66726" marT="9268"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a:lnSpc>
                          <a:spcPct val="107000"/>
                        </a:lnSpc>
                        <a:spcAft>
                          <a:spcPts val="800"/>
                        </a:spcAft>
                      </a:pPr>
                      <a:r>
                        <a:rPr lang="nb-NO" sz="1100" b="1" kern="100" dirty="0">
                          <a:solidFill>
                            <a:schemeClr val="tx1"/>
                          </a:solidFill>
                          <a:effectLst/>
                        </a:rPr>
                        <a:t>     12.30</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a:lnSpc>
                          <a:spcPct val="107000"/>
                        </a:lnSpc>
                        <a:spcAft>
                          <a:spcPts val="800"/>
                        </a:spcAft>
                      </a:pPr>
                      <a:r>
                        <a:rPr lang="nb-NO" sz="1100" b="1" kern="100">
                          <a:solidFill>
                            <a:schemeClr val="tx1"/>
                          </a:solidFill>
                          <a:effectLst/>
                        </a:rPr>
                        <a:t>Lunsj</a:t>
                      </a:r>
                      <a:endParaRPr lang="nb-NO" sz="1100" b="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3628619528"/>
                  </a:ext>
                </a:extLst>
              </a:tr>
              <a:tr h="279032">
                <a:tc>
                  <a:txBody>
                    <a:bodyPr/>
                    <a:lstStyle/>
                    <a:p>
                      <a:pPr>
                        <a:lnSpc>
                          <a:spcPct val="107000"/>
                        </a:lnSpc>
                        <a:spcAft>
                          <a:spcPts val="800"/>
                        </a:spcAft>
                      </a:pPr>
                      <a:r>
                        <a:rPr lang="nb-NO" sz="1100" b="1" kern="100" dirty="0">
                          <a:solidFill>
                            <a:schemeClr val="tx1"/>
                          </a:solidFill>
                          <a:effectLst/>
                        </a:rPr>
                        <a:t>   </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26" marR="66726" marT="9268"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a:lnSpc>
                          <a:spcPct val="107000"/>
                        </a:lnSpc>
                        <a:spcAft>
                          <a:spcPts val="800"/>
                        </a:spcAft>
                      </a:pPr>
                      <a:r>
                        <a:rPr lang="nb-NO" sz="1100" b="1" kern="100" dirty="0">
                          <a:solidFill>
                            <a:schemeClr val="tx1"/>
                          </a:solidFill>
                          <a:effectLst/>
                        </a:rPr>
                        <a:t>Frilek</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26" marR="66726" marT="9268"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a:lnSpc>
                          <a:spcPct val="107000"/>
                        </a:lnSpc>
                        <a:spcAft>
                          <a:spcPts val="800"/>
                        </a:spcAft>
                      </a:pPr>
                      <a:r>
                        <a:rPr lang="nb-NO" sz="1100" b="1" kern="100" dirty="0">
                          <a:solidFill>
                            <a:schemeClr val="tx1"/>
                          </a:solidFill>
                          <a:effectLst/>
                        </a:rPr>
                        <a:t>     13.00</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a:lnSpc>
                          <a:spcPct val="107000"/>
                        </a:lnSpc>
                        <a:spcAft>
                          <a:spcPts val="800"/>
                        </a:spcAft>
                      </a:pPr>
                      <a:r>
                        <a:rPr lang="nb-NO" sz="1100" b="1" kern="100" dirty="0">
                          <a:solidFill>
                            <a:schemeClr val="tx1"/>
                          </a:solidFill>
                          <a:effectLst/>
                        </a:rPr>
                        <a:t>Sovetid/ Temaarbeid</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1073187283"/>
                  </a:ext>
                </a:extLst>
              </a:tr>
              <a:tr h="279032">
                <a:tc>
                  <a:txBody>
                    <a:bodyPr/>
                    <a:lstStyle/>
                    <a:p>
                      <a:pPr>
                        <a:lnSpc>
                          <a:spcPct val="107000"/>
                        </a:lnSpc>
                        <a:spcAft>
                          <a:spcPts val="800"/>
                        </a:spcAft>
                      </a:pPr>
                      <a:r>
                        <a:rPr lang="nb-NO" sz="1100" b="1" kern="100" dirty="0">
                          <a:solidFill>
                            <a:schemeClr val="tx1"/>
                          </a:solidFill>
                          <a:effectLst/>
                        </a:rPr>
                        <a:t>     09.00</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26" marR="66726" marT="9268"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a:lnSpc>
                          <a:spcPct val="107000"/>
                        </a:lnSpc>
                        <a:spcAft>
                          <a:spcPts val="800"/>
                        </a:spcAft>
                      </a:pPr>
                      <a:r>
                        <a:rPr lang="nb-NO" sz="1100" b="1" kern="100" dirty="0">
                          <a:solidFill>
                            <a:schemeClr val="tx1"/>
                          </a:solidFill>
                          <a:effectLst/>
                        </a:rPr>
                        <a:t>Frokost</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26" marR="66726" marT="9268"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a:lnSpc>
                          <a:spcPct val="107000"/>
                        </a:lnSpc>
                        <a:spcAft>
                          <a:spcPts val="800"/>
                        </a:spcAft>
                      </a:pPr>
                      <a:r>
                        <a:rPr lang="nb-NO" sz="1100" b="1" kern="100" dirty="0">
                          <a:solidFill>
                            <a:schemeClr val="tx1"/>
                          </a:solidFill>
                          <a:effectLst/>
                        </a:rPr>
                        <a:t>     14.30</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a:lnSpc>
                          <a:spcPct val="107000"/>
                        </a:lnSpc>
                        <a:spcAft>
                          <a:spcPts val="800"/>
                        </a:spcAft>
                      </a:pPr>
                      <a:r>
                        <a:rPr lang="nb-NO" sz="1100" b="1" kern="100" dirty="0">
                          <a:solidFill>
                            <a:schemeClr val="tx1"/>
                          </a:solidFill>
                          <a:effectLst/>
                        </a:rPr>
                        <a:t>Fruktmåltid</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2169700691"/>
                  </a:ext>
                </a:extLst>
              </a:tr>
              <a:tr h="575225">
                <a:tc>
                  <a:txBody>
                    <a:bodyPr/>
                    <a:lstStyle/>
                    <a:p>
                      <a:pPr>
                        <a:lnSpc>
                          <a:spcPct val="107000"/>
                        </a:lnSpc>
                        <a:spcAft>
                          <a:spcPts val="800"/>
                        </a:spcAft>
                      </a:pPr>
                      <a:r>
                        <a:rPr lang="nb-NO" sz="1100" b="1" kern="100" dirty="0">
                          <a:solidFill>
                            <a:schemeClr val="tx1"/>
                          </a:solidFill>
                          <a:effectLst/>
                        </a:rPr>
                        <a:t>     09.30</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26" marR="66726" marT="9268"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a:lnSpc>
                          <a:spcPct val="107000"/>
                        </a:lnSpc>
                        <a:spcAft>
                          <a:spcPts val="800"/>
                        </a:spcAft>
                      </a:pPr>
                      <a:r>
                        <a:rPr lang="nb-NO" sz="1100" b="1" kern="100" dirty="0">
                          <a:solidFill>
                            <a:schemeClr val="tx1"/>
                          </a:solidFill>
                          <a:effectLst/>
                        </a:rPr>
                        <a:t>Samlingsstund/Temaarbeid</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26" marR="66726" marT="9268"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a:lnSpc>
                          <a:spcPct val="107000"/>
                        </a:lnSpc>
                        <a:spcAft>
                          <a:spcPts val="800"/>
                        </a:spcAft>
                      </a:pPr>
                      <a:r>
                        <a:rPr lang="nb-NO" sz="1100" b="1" kern="100" dirty="0">
                          <a:solidFill>
                            <a:schemeClr val="tx1"/>
                          </a:solidFill>
                          <a:effectLst/>
                        </a:rPr>
                        <a:t> </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a:lnSpc>
                          <a:spcPct val="107000"/>
                        </a:lnSpc>
                        <a:spcAft>
                          <a:spcPts val="800"/>
                        </a:spcAft>
                      </a:pPr>
                      <a:r>
                        <a:rPr lang="nb-NO" sz="1100" b="1" kern="100" dirty="0">
                          <a:solidFill>
                            <a:schemeClr val="tx1"/>
                          </a:solidFill>
                          <a:effectLst/>
                        </a:rPr>
                        <a:t>Frilek</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1628140925"/>
                  </a:ext>
                </a:extLst>
              </a:tr>
              <a:tr h="279032">
                <a:tc>
                  <a:txBody>
                    <a:bodyPr/>
                    <a:lstStyle/>
                    <a:p>
                      <a:pPr>
                        <a:lnSpc>
                          <a:spcPct val="107000"/>
                        </a:lnSpc>
                        <a:spcAft>
                          <a:spcPts val="800"/>
                        </a:spcAft>
                      </a:pPr>
                      <a:r>
                        <a:rPr lang="nb-NO" sz="1100" b="1" kern="100" dirty="0">
                          <a:solidFill>
                            <a:schemeClr val="tx1"/>
                          </a:solidFill>
                          <a:effectLst/>
                        </a:rPr>
                        <a:t>     10.00</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26" marR="66726" marT="9268"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a:lnSpc>
                          <a:spcPct val="107000"/>
                        </a:lnSpc>
                        <a:spcAft>
                          <a:spcPts val="800"/>
                        </a:spcAft>
                      </a:pPr>
                      <a:r>
                        <a:rPr lang="nb-NO" sz="1100" b="1" kern="100" dirty="0">
                          <a:solidFill>
                            <a:schemeClr val="tx1"/>
                          </a:solidFill>
                          <a:effectLst/>
                        </a:rPr>
                        <a:t>Do/stell</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26" marR="66726" marT="9268"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a:lnSpc>
                          <a:spcPct val="107000"/>
                        </a:lnSpc>
                        <a:spcAft>
                          <a:spcPts val="800"/>
                        </a:spcAft>
                      </a:pPr>
                      <a:r>
                        <a:rPr lang="nb-NO" sz="1100" b="1" kern="100" dirty="0">
                          <a:solidFill>
                            <a:schemeClr val="tx1"/>
                          </a:solidFill>
                          <a:effectLst/>
                        </a:rPr>
                        <a:t>     16.30</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a:lnSpc>
                          <a:spcPct val="107000"/>
                        </a:lnSpc>
                        <a:spcAft>
                          <a:spcPts val="800"/>
                        </a:spcAft>
                      </a:pPr>
                      <a:r>
                        <a:rPr lang="nb-NO" sz="1100" b="1" kern="100" dirty="0">
                          <a:solidFill>
                            <a:schemeClr val="tx1"/>
                          </a:solidFill>
                          <a:effectLst/>
                        </a:rPr>
                        <a:t>Barnehagen stenger</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38452505"/>
                  </a:ext>
                </a:extLst>
              </a:tr>
              <a:tr h="279032">
                <a:tc>
                  <a:txBody>
                    <a:bodyPr/>
                    <a:lstStyle/>
                    <a:p>
                      <a:pPr>
                        <a:lnSpc>
                          <a:spcPct val="107000"/>
                        </a:lnSpc>
                        <a:spcAft>
                          <a:spcPts val="800"/>
                        </a:spcAft>
                      </a:pPr>
                      <a:r>
                        <a:rPr lang="nb-NO" sz="1100" b="1" kern="100">
                          <a:solidFill>
                            <a:schemeClr val="tx1"/>
                          </a:solidFill>
                          <a:effectLst/>
                        </a:rPr>
                        <a:t> </a:t>
                      </a:r>
                      <a:endParaRPr lang="nb-NO" sz="1100" b="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26" marR="66726" marT="9268"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a:lnSpc>
                          <a:spcPct val="107000"/>
                        </a:lnSpc>
                        <a:spcAft>
                          <a:spcPts val="800"/>
                        </a:spcAft>
                      </a:pPr>
                      <a:r>
                        <a:rPr lang="nb-NO" sz="1100" b="1" kern="100" dirty="0">
                          <a:solidFill>
                            <a:schemeClr val="tx1"/>
                          </a:solidFill>
                          <a:effectLst/>
                        </a:rPr>
                        <a:t>Utetid</a:t>
                      </a:r>
                      <a:endParaRPr lang="nb-NO" sz="11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26" marR="66726" marT="9268"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a:lnSpc>
                          <a:spcPct val="107000"/>
                        </a:lnSpc>
                        <a:spcAft>
                          <a:spcPts val="800"/>
                        </a:spcAft>
                      </a:pPr>
                      <a:r>
                        <a:rPr lang="nb-NO" sz="1100" kern="100">
                          <a:effectLst/>
                        </a:rPr>
                        <a:t> </a:t>
                      </a:r>
                      <a:endParaRPr lang="nb-NO"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a:lnSpc>
                          <a:spcPct val="107000"/>
                        </a:lnSpc>
                        <a:spcAft>
                          <a:spcPts val="800"/>
                        </a:spcAft>
                      </a:pPr>
                      <a:r>
                        <a:rPr lang="nb-NO" sz="1100" kern="100" dirty="0">
                          <a:effectLst/>
                        </a:rPr>
                        <a:t> </a:t>
                      </a:r>
                      <a:endParaRPr lang="nb-NO"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extLst>
                  <a:ext uri="{0D108BD9-81ED-4DB2-BD59-A6C34878D82A}">
                    <a16:rowId xmlns:a16="http://schemas.microsoft.com/office/drawing/2014/main" val="2881971225"/>
                  </a:ext>
                </a:extLst>
              </a:tr>
            </a:tbl>
          </a:graphicData>
        </a:graphic>
      </p:graphicFrame>
    </p:spTree>
    <p:extLst>
      <p:ext uri="{BB962C8B-B14F-4D97-AF65-F5344CB8AC3E}">
        <p14:creationId xmlns:p14="http://schemas.microsoft.com/office/powerpoint/2010/main" val="908465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CB01E186-A5F3-48E0-8B2F-FEAE3F7E4CE9}"/>
              </a:ext>
            </a:extLst>
          </p:cNvPr>
          <p:cNvSpPr txBox="1"/>
          <p:nvPr/>
        </p:nvSpPr>
        <p:spPr>
          <a:xfrm>
            <a:off x="4355237" y="1161678"/>
            <a:ext cx="6054571" cy="4772765"/>
          </a:xfrm>
          <a:prstGeom prst="rect">
            <a:avLst/>
          </a:prstGeom>
        </p:spPr>
        <p:txBody>
          <a:bodyPr vert="horz" lIns="91440" tIns="45720" rIns="91440" bIns="45720" rtlCol="0">
            <a:normAutofit/>
          </a:bodyPr>
          <a:lstStyle/>
          <a:p>
            <a:pPr>
              <a:lnSpc>
                <a:spcPct val="90000"/>
              </a:lnSpc>
            </a:pPr>
            <a:r>
              <a:rPr lang="nb-NO" b="1" dirty="0">
                <a:effectLst/>
              </a:rPr>
              <a:t>Lek </a:t>
            </a:r>
          </a:p>
          <a:p>
            <a:pPr>
              <a:lnSpc>
                <a:spcPct val="90000"/>
              </a:lnSpc>
            </a:pPr>
            <a:r>
              <a:rPr lang="nb-NO" sz="1100" i="1" dirty="0">
                <a:effectLst/>
              </a:rPr>
              <a:t> </a:t>
            </a:r>
            <a:endParaRPr lang="nb-NO" sz="1400" dirty="0">
              <a:effectLst/>
            </a:endParaRPr>
          </a:p>
          <a:p>
            <a:pPr>
              <a:lnSpc>
                <a:spcPct val="90000"/>
              </a:lnSpc>
            </a:pPr>
            <a:r>
              <a:rPr lang="nb-NO" sz="1400" i="1" dirty="0">
                <a:effectLst/>
              </a:rPr>
              <a:t>”Leken skal ha en fremtredende plass i barns liv i barnehagen. Leken har egenverdi og er en viktig side ved barnekulturen. Leken er et allment menneskelig fenomen der barn har høy kompetanse og engasjement. Den er en grunnleggende livs- og læringsform som barn kan uttrykke seg gjennom.” (Rammeplanen 2006, side 31) </a:t>
            </a:r>
            <a:endParaRPr lang="nb-NO" sz="1400" dirty="0">
              <a:effectLst/>
            </a:endParaRPr>
          </a:p>
          <a:p>
            <a:pPr>
              <a:lnSpc>
                <a:spcPct val="90000"/>
              </a:lnSpc>
            </a:pPr>
            <a:r>
              <a:rPr lang="nb-NO" sz="1400" dirty="0">
                <a:effectLst/>
              </a:rPr>
              <a:t> </a:t>
            </a:r>
          </a:p>
          <a:p>
            <a:pPr>
              <a:lnSpc>
                <a:spcPct val="90000"/>
              </a:lnSpc>
            </a:pPr>
            <a:r>
              <a:rPr lang="nb-NO" sz="1400" dirty="0">
                <a:effectLst/>
              </a:rPr>
              <a:t>Lek er barnas viktigste aktivitet. Vi verdsetter leken høyt i Kabelvåg Barnehage. Gjennom leken bearbeider barnet opplevelser og følelser, og lærer å forstå disse og se sammenhenger. Å få delta i lek og få venner er grunnlaget for barns trivsel i barnehagen </a:t>
            </a:r>
          </a:p>
          <a:p>
            <a:pPr>
              <a:lnSpc>
                <a:spcPct val="90000"/>
              </a:lnSpc>
            </a:pPr>
            <a:r>
              <a:rPr lang="nb-NO" sz="1400" dirty="0">
                <a:effectLst/>
              </a:rPr>
              <a:t>Det er i leken at barna finner den viktigste arenaen for å lære seg hvordan man skal være mot hverandre. </a:t>
            </a:r>
          </a:p>
          <a:p>
            <a:pPr>
              <a:lnSpc>
                <a:spcPct val="90000"/>
              </a:lnSpc>
            </a:pPr>
            <a:r>
              <a:rPr lang="nb-NO" sz="1400" dirty="0">
                <a:effectLst/>
              </a:rPr>
              <a:t> </a:t>
            </a:r>
          </a:p>
          <a:p>
            <a:pPr>
              <a:lnSpc>
                <a:spcPct val="90000"/>
              </a:lnSpc>
            </a:pPr>
            <a:r>
              <a:rPr lang="nb-NO" sz="1400" b="1" dirty="0">
                <a:effectLst/>
              </a:rPr>
              <a:t>Voksenrollen </a:t>
            </a:r>
            <a:endParaRPr lang="nb-NO" sz="1400" b="1" dirty="0"/>
          </a:p>
          <a:p>
            <a:pPr>
              <a:lnSpc>
                <a:spcPct val="90000"/>
              </a:lnSpc>
            </a:pPr>
            <a:r>
              <a:rPr lang="nb-NO" sz="1400" dirty="0">
                <a:effectLst/>
              </a:rPr>
              <a:t>Legge til rette for variert og kreativ lek, som inspirerer fantasi, skaperglede </a:t>
            </a:r>
            <a:r>
              <a:rPr lang="nb-NO" sz="1400" dirty="0"/>
              <a:t>og </a:t>
            </a:r>
            <a:r>
              <a:rPr lang="nb-NO" sz="1400" dirty="0">
                <a:effectLst/>
              </a:rPr>
              <a:t>livsutfoldelse </a:t>
            </a:r>
          </a:p>
          <a:p>
            <a:pPr>
              <a:lnSpc>
                <a:spcPct val="90000"/>
              </a:lnSpc>
            </a:pPr>
            <a:r>
              <a:rPr lang="nb-NO" sz="1400" dirty="0">
                <a:effectLst/>
              </a:rPr>
              <a:t>Støtte opp om barnas nysgjerrighet </a:t>
            </a:r>
            <a:endParaRPr lang="nb-NO" sz="1400" dirty="0"/>
          </a:p>
          <a:p>
            <a:pPr>
              <a:lnSpc>
                <a:spcPct val="90000"/>
              </a:lnSpc>
            </a:pPr>
            <a:r>
              <a:rPr lang="nb-NO" sz="1400" dirty="0">
                <a:effectLst/>
              </a:rPr>
              <a:t>Være gode modeller i lek, ute og inne </a:t>
            </a:r>
            <a:endParaRPr lang="nb-NO" sz="1400" dirty="0"/>
          </a:p>
          <a:p>
            <a:pPr>
              <a:lnSpc>
                <a:spcPct val="90000"/>
              </a:lnSpc>
            </a:pPr>
            <a:r>
              <a:rPr lang="nb-NO" sz="1400" dirty="0">
                <a:effectLst/>
              </a:rPr>
              <a:t>Ha kunnskap om lek </a:t>
            </a:r>
            <a:endParaRPr lang="nb-NO" sz="1400" dirty="0"/>
          </a:p>
          <a:p>
            <a:pPr>
              <a:lnSpc>
                <a:spcPct val="90000"/>
              </a:lnSpc>
            </a:pPr>
            <a:r>
              <a:rPr lang="nb-NO" sz="1400" dirty="0">
                <a:effectLst/>
              </a:rPr>
              <a:t>Ta barnekulturen på alvor </a:t>
            </a:r>
          </a:p>
          <a:p>
            <a:pPr>
              <a:lnSpc>
                <a:spcPct val="90000"/>
              </a:lnSpc>
            </a:pPr>
            <a:r>
              <a:rPr lang="nb-NO" sz="1400" dirty="0">
                <a:effectLst/>
              </a:rPr>
              <a:t> </a:t>
            </a:r>
          </a:p>
          <a:p>
            <a:pPr>
              <a:lnSpc>
                <a:spcPct val="90000"/>
              </a:lnSpc>
            </a:pPr>
            <a:r>
              <a:rPr lang="nb-NO" sz="1400" dirty="0">
                <a:effectLst/>
              </a:rPr>
              <a:t>”Mister du evnen til lek – mister du evnen til selve livet”</a:t>
            </a:r>
          </a:p>
          <a:p>
            <a:pPr>
              <a:lnSpc>
                <a:spcPct val="90000"/>
              </a:lnSpc>
              <a:spcAft>
                <a:spcPts val="1000"/>
              </a:spcAft>
            </a:pPr>
            <a:r>
              <a:rPr lang="nb-NO" sz="1400" dirty="0">
                <a:effectLst/>
              </a:rPr>
              <a:t>                                                                               (Andre Bjerke)</a:t>
            </a:r>
          </a:p>
        </p:txBody>
      </p:sp>
      <p:pic>
        <p:nvPicPr>
          <p:cNvPr id="3" name="Bilde 2" descr="Et bilde som inneholder person, smårolling, innendørs, baby&#10;&#10;Automatisk generert beskrivelse">
            <a:extLst>
              <a:ext uri="{FF2B5EF4-FFF2-40B4-BE49-F238E27FC236}">
                <a16:creationId xmlns:a16="http://schemas.microsoft.com/office/drawing/2014/main" id="{1B16EA2A-D106-3004-0892-C961574F7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5" y="2038349"/>
            <a:ext cx="2264569" cy="3019425"/>
          </a:xfrm>
          <a:prstGeom prst="rect">
            <a:avLst/>
          </a:prstGeom>
        </p:spPr>
      </p:pic>
    </p:spTree>
    <p:extLst>
      <p:ext uri="{BB962C8B-B14F-4D97-AF65-F5344CB8AC3E}">
        <p14:creationId xmlns:p14="http://schemas.microsoft.com/office/powerpoint/2010/main" val="2449501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E4EA93-849E-47ED-BB5A-84A6DDB9ACB5}"/>
              </a:ext>
            </a:extLst>
          </p:cNvPr>
          <p:cNvSpPr>
            <a:spLocks noGrp="1"/>
          </p:cNvSpPr>
          <p:nvPr>
            <p:ph type="title"/>
          </p:nvPr>
        </p:nvSpPr>
        <p:spPr>
          <a:xfrm>
            <a:off x="-135188" y="123107"/>
            <a:ext cx="3600860" cy="5431536"/>
          </a:xfrm>
        </p:spPr>
        <p:txBody>
          <a:bodyPr>
            <a:normAutofit/>
          </a:bodyPr>
          <a:lstStyle/>
          <a:p>
            <a:pPr algn="ctr"/>
            <a:r>
              <a:rPr lang="nb-NO" sz="3200" dirty="0"/>
              <a:t>Barns medvirkning</a:t>
            </a:r>
            <a:br>
              <a:rPr lang="nb-NO" sz="5000" dirty="0"/>
            </a:br>
            <a:br>
              <a:rPr lang="nb-NO" sz="5000" dirty="0"/>
            </a:br>
            <a:br>
              <a:rPr lang="nb-NO" sz="5000" dirty="0"/>
            </a:br>
            <a:br>
              <a:rPr lang="nb-NO" sz="5000" dirty="0"/>
            </a:br>
            <a:endParaRPr lang="nb-NO" sz="5000" dirty="0"/>
          </a:p>
        </p:txBody>
      </p:sp>
      <p:sp>
        <p:nvSpPr>
          <p:cNvPr id="3" name="Plassholder for innhold 2">
            <a:extLst>
              <a:ext uri="{FF2B5EF4-FFF2-40B4-BE49-F238E27FC236}">
                <a16:creationId xmlns:a16="http://schemas.microsoft.com/office/drawing/2014/main" id="{1A4DCE81-D4D8-4671-84FB-803D9756BF96}"/>
              </a:ext>
            </a:extLst>
          </p:cNvPr>
          <p:cNvSpPr>
            <a:spLocks noGrp="1"/>
          </p:cNvSpPr>
          <p:nvPr>
            <p:ph idx="1"/>
          </p:nvPr>
        </p:nvSpPr>
        <p:spPr>
          <a:xfrm>
            <a:off x="4402518" y="637816"/>
            <a:ext cx="6224335" cy="5431536"/>
          </a:xfrm>
        </p:spPr>
        <p:txBody>
          <a:bodyPr anchor="ctr">
            <a:normAutofit/>
          </a:bodyPr>
          <a:lstStyle/>
          <a:p>
            <a:pPr marL="0" indent="0">
              <a:buNone/>
            </a:pPr>
            <a:r>
              <a:rPr lang="nb-NO" sz="1400" dirty="0"/>
              <a:t>At</a:t>
            </a:r>
            <a:r>
              <a:rPr lang="nb-NO" sz="1400" b="0" i="0" dirty="0">
                <a:effectLst/>
              </a:rPr>
              <a:t> barna få medvirke i sin egen hverdag er noe vi legger stor vekt på. Vi ser på mennesket som unikt og skapende, og født nysgjerrig, aktivt og kompetent. Vi ønsker at barna skal føle at deres meninger har noe å si. For de barna som ikke har tatt i bruk det verbale språket, er vi observante og lytter til det nonverbale språket deres, og tolker deres ønsker og behov ut ifra det. I Solheim har vi blant annet prøvd å legge dagen åpen for spontanitet, og her møter barna lydhøre voksne som prøver å ta deres initiativ og ønsker på alvor. </a:t>
            </a:r>
          </a:p>
          <a:p>
            <a:pPr marL="0" indent="0">
              <a:buNone/>
            </a:pPr>
            <a:r>
              <a:rPr lang="nb-NO" sz="1400" b="0" i="0" u="sng" dirty="0">
                <a:effectLst/>
              </a:rPr>
              <a:t>Voksenrollen: </a:t>
            </a:r>
          </a:p>
          <a:p>
            <a:pPr>
              <a:buFontTx/>
              <a:buChar char="-"/>
            </a:pPr>
            <a:r>
              <a:rPr lang="nb-NO" sz="1400" b="0" i="0" dirty="0">
                <a:effectLst/>
              </a:rPr>
              <a:t>Vi tar barnas ønsker på alvor </a:t>
            </a:r>
          </a:p>
          <a:p>
            <a:pPr>
              <a:buFontTx/>
              <a:buChar char="-"/>
            </a:pPr>
            <a:r>
              <a:rPr lang="nb-NO" sz="1400" b="0" i="0" dirty="0">
                <a:effectLst/>
              </a:rPr>
              <a:t>Vi lar barna være med på de daglige gjøremålene. </a:t>
            </a:r>
          </a:p>
          <a:p>
            <a:pPr>
              <a:buFontTx/>
              <a:buChar char="-"/>
            </a:pPr>
            <a:r>
              <a:rPr lang="nb-NO" sz="1400" b="0" i="0" dirty="0">
                <a:effectLst/>
              </a:rPr>
              <a:t>Vi tar oss tid til å snakke om de valgene de tar, og gir de anerkjennelse for disse.</a:t>
            </a:r>
            <a:endParaRPr lang="nb-NO" sz="1400" dirty="0"/>
          </a:p>
        </p:txBody>
      </p:sp>
      <p:pic>
        <p:nvPicPr>
          <p:cNvPr id="5" name="Bilde 4">
            <a:extLst>
              <a:ext uri="{FF2B5EF4-FFF2-40B4-BE49-F238E27FC236}">
                <a16:creationId xmlns:a16="http://schemas.microsoft.com/office/drawing/2014/main" id="{4376C5CB-38BA-EF07-D04F-4AC3C1482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71" y="2216702"/>
            <a:ext cx="2503456" cy="3337941"/>
          </a:xfrm>
          <a:prstGeom prst="rect">
            <a:avLst/>
          </a:prstGeom>
        </p:spPr>
      </p:pic>
    </p:spTree>
    <p:extLst>
      <p:ext uri="{BB962C8B-B14F-4D97-AF65-F5344CB8AC3E}">
        <p14:creationId xmlns:p14="http://schemas.microsoft.com/office/powerpoint/2010/main" val="2742111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0">
            <a:extLst>
              <a:ext uri="{FF2B5EF4-FFF2-40B4-BE49-F238E27FC236}">
                <a16:creationId xmlns:a16="http://schemas.microsoft.com/office/drawing/2014/main" id="{EEBF8F21-C457-4563-8D64-F04412284051}"/>
              </a:ext>
            </a:extLst>
          </p:cNvPr>
          <p:cNvSpPr>
            <a:spLocks noChangeArrowheads="1"/>
          </p:cNvSpPr>
          <p:nvPr/>
        </p:nvSpPr>
        <p:spPr bwMode="auto">
          <a:xfrm>
            <a:off x="0" y="700745"/>
            <a:ext cx="3340359" cy="3821974"/>
          </a:xfrm>
          <a:prstGeom prst="roundRect">
            <a:avLst>
              <a:gd name="adj" fmla="val 16667"/>
            </a:avLst>
          </a:prstGeom>
          <a:noFill/>
          <a:ln w="12700">
            <a:noFill/>
            <a:round/>
            <a:headEnd/>
            <a:tailEnd/>
          </a:ln>
          <a:effectLst/>
        </p:spPr>
        <p:txBody>
          <a:bodyPr rot="0" vert="horz" wrap="square" lIns="91440" tIns="45720" rIns="91440" bIns="45720" anchor="t" anchorCtr="0" upright="1">
            <a:noAutofit/>
          </a:bodyPr>
          <a:lstStyle/>
          <a:p>
            <a:pPr>
              <a:lnSpc>
                <a:spcPct val="115000"/>
              </a:lnSpc>
              <a:spcAft>
                <a:spcPts val="1000"/>
              </a:spcAft>
            </a:pPr>
            <a:r>
              <a:rPr lang="nb-NO" sz="1600" b="1" dirty="0">
                <a:solidFill>
                  <a:schemeClr val="bg1"/>
                </a:solidFill>
                <a:effectLst/>
                <a:latin typeface="+mj-lt"/>
                <a:ea typeface="Calibri" panose="020F0502020204030204" pitchFamily="34" charset="0"/>
                <a:cs typeface="Times New Roman" panose="02020603050405020304" pitchFamily="18" charset="0"/>
              </a:rPr>
              <a:t>God tid</a:t>
            </a:r>
            <a:endParaRPr lang="nb-NO" sz="1600" dirty="0">
              <a:solidFill>
                <a:schemeClr val="bg1"/>
              </a:solidFill>
              <a:effectLst/>
              <a:latin typeface="+mj-lt"/>
              <a:ea typeface="Calibri" panose="020F0502020204030204" pitchFamily="34" charset="0"/>
              <a:cs typeface="Times New Roman" panose="02020603050405020304" pitchFamily="18" charset="0"/>
            </a:endParaRPr>
          </a:p>
          <a:p>
            <a:pPr>
              <a:lnSpc>
                <a:spcPct val="115000"/>
              </a:lnSpc>
              <a:spcAft>
                <a:spcPts val="1000"/>
              </a:spcAft>
            </a:pPr>
            <a:r>
              <a:rPr lang="nb-NO" sz="1400" dirty="0">
                <a:solidFill>
                  <a:schemeClr val="bg1"/>
                </a:solidFill>
                <a:effectLst/>
                <a:ea typeface="Calibri" panose="020F0502020204030204" pitchFamily="34" charset="0"/>
                <a:cs typeface="Arial" panose="020B0604020202020204" pitchFamily="34" charset="0"/>
              </a:rPr>
              <a:t>Kabelvåg barnehage skal være en ”stress fri” barnehage. Vi har organisert dagene slik at vi i minst mulig grad er styrt av klokka og at der er rom for spontane aktiviteter, samtaler og lek. Vi ønsker å være tilstede i hverdagen sammen med barna og at der alltid er rom for å ta den tiden man trenger – både for store og små. </a:t>
            </a:r>
            <a:endParaRPr lang="nb-NO" sz="1400" dirty="0">
              <a:solidFill>
                <a:schemeClr val="bg1"/>
              </a:solidFill>
              <a:effectLst/>
              <a:ea typeface="Calibri" panose="020F0502020204030204" pitchFamily="34" charset="0"/>
              <a:cs typeface="Times New Roman" panose="02020603050405020304" pitchFamily="18" charset="0"/>
            </a:endParaRPr>
          </a:p>
          <a:p>
            <a:pPr>
              <a:lnSpc>
                <a:spcPct val="115000"/>
              </a:lnSpc>
              <a:spcAft>
                <a:spcPts val="1000"/>
              </a:spcAft>
            </a:pPr>
            <a:r>
              <a:rPr lang="nb-NO" sz="1400" i="1" dirty="0">
                <a:solidFill>
                  <a:schemeClr val="bg1"/>
                </a:solidFill>
                <a:effectLst/>
                <a:ea typeface="Calibri" panose="020F0502020204030204" pitchFamily="34" charset="0"/>
                <a:cs typeface="Times New Roman" panose="02020603050405020304" pitchFamily="18" charset="0"/>
              </a:rPr>
              <a:t> ”Noe av det viktigste vi kan gi barn i barnehagen i dag er tiden vår! Det å gi dem en følelse av at vi har hele dagen! Det å sette seg ned når et barn kommer og vil fortelle noe, å gi det inntrykk av at du har all den tid det måtte ha behov for!”                                                                                                                   (Kari </a:t>
            </a:r>
            <a:r>
              <a:rPr lang="nb-NO" sz="1400" i="1" dirty="0" err="1">
                <a:solidFill>
                  <a:schemeClr val="bg1"/>
                </a:solidFill>
                <a:effectLst/>
                <a:ea typeface="Calibri" panose="020F0502020204030204" pitchFamily="34" charset="0"/>
                <a:cs typeface="Times New Roman" panose="02020603050405020304" pitchFamily="18" charset="0"/>
              </a:rPr>
              <a:t>Pape</a:t>
            </a:r>
            <a:r>
              <a:rPr lang="nb-NO" sz="1400" i="1" dirty="0">
                <a:solidFill>
                  <a:schemeClr val="bg1"/>
                </a:solidFill>
                <a:effectLst/>
                <a:ea typeface="Calibri" panose="020F0502020204030204" pitchFamily="34" charset="0"/>
                <a:cs typeface="Times New Roman" panose="02020603050405020304" pitchFamily="18" charset="0"/>
              </a:rPr>
              <a:t>)</a:t>
            </a:r>
            <a:endParaRPr lang="nb-NO" sz="1400" dirty="0">
              <a:solidFill>
                <a:schemeClr val="bg1"/>
              </a:solidFill>
              <a:effectLst/>
              <a:ea typeface="Calibri" panose="020F0502020204030204" pitchFamily="34" charset="0"/>
              <a:cs typeface="Times New Roman" panose="02020603050405020304" pitchFamily="18" charset="0"/>
            </a:endParaRPr>
          </a:p>
          <a:p>
            <a:pPr>
              <a:lnSpc>
                <a:spcPct val="115000"/>
              </a:lnSpc>
              <a:spcAft>
                <a:spcPts val="1000"/>
              </a:spcAft>
            </a:pPr>
            <a:r>
              <a:rPr lang="nb-NO" sz="1100" dirty="0">
                <a:effectLst/>
                <a:latin typeface="Georgia" panose="02040502050405020303" pitchFamily="18" charset="0"/>
                <a:ea typeface="Calibri" panose="020F0502020204030204" pitchFamily="34" charset="0"/>
                <a:cs typeface="Arial" panose="020B0604020202020204" pitchFamily="34" charset="0"/>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nb-NO" sz="1100" dirty="0">
                <a:effectLst/>
                <a:latin typeface="Georgia" panose="02040502050405020303" pitchFamily="18" charset="0"/>
                <a:ea typeface="Calibri" panose="020F0502020204030204" pitchFamily="34" charset="0"/>
                <a:cs typeface="Arial" panose="020B0604020202020204" pitchFamily="34" charset="0"/>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nb-NO" sz="1100" dirty="0">
                <a:effectLst/>
                <a:latin typeface="Georgia" panose="02040502050405020303" pitchFamily="18" charset="0"/>
                <a:ea typeface="Calibri" panose="020F0502020204030204" pitchFamily="34" charset="0"/>
                <a:cs typeface="Arial" panose="020B0604020202020204" pitchFamily="34" charset="0"/>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AutoShape 23">
            <a:extLst>
              <a:ext uri="{FF2B5EF4-FFF2-40B4-BE49-F238E27FC236}">
                <a16:creationId xmlns:a16="http://schemas.microsoft.com/office/drawing/2014/main" id="{D7453E26-40B2-4039-8296-20DDCED1204F}"/>
              </a:ext>
            </a:extLst>
          </p:cNvPr>
          <p:cNvSpPr>
            <a:spLocks noChangeArrowheads="1"/>
          </p:cNvSpPr>
          <p:nvPr/>
        </p:nvSpPr>
        <p:spPr bwMode="auto">
          <a:xfrm>
            <a:off x="3909527" y="139027"/>
            <a:ext cx="7725747" cy="6169397"/>
          </a:xfrm>
          <a:prstGeom prst="roundRect">
            <a:avLst>
              <a:gd name="adj" fmla="val 16667"/>
            </a:avLst>
          </a:prstGeom>
          <a:noFill/>
          <a:ln w="12700">
            <a:noFill/>
            <a:round/>
            <a:headEnd/>
            <a:tailEnd/>
          </a:ln>
          <a:effectLst/>
        </p:spPr>
        <p:txBody>
          <a:bodyPr rot="0" vert="horz" wrap="square" lIns="91440" tIns="45720" rIns="91440" bIns="45720" anchor="t" anchorCtr="0" upright="1">
            <a:noAutofit/>
          </a:bodyPr>
          <a:lstStyle/>
          <a:p>
            <a:r>
              <a:rPr lang="nb-NO" sz="1600" b="1" dirty="0">
                <a:solidFill>
                  <a:srgbClr val="000000"/>
                </a:solidFill>
                <a:effectLst/>
                <a:latin typeface="+mj-lt"/>
                <a:ea typeface="Calibri" panose="020F0502020204030204" pitchFamily="34" charset="0"/>
              </a:rPr>
              <a:t>Kosthold og måltid </a:t>
            </a:r>
          </a:p>
          <a:p>
            <a:pPr>
              <a:spcAft>
                <a:spcPts val="1000"/>
              </a:spcAft>
            </a:pPr>
            <a:r>
              <a:rPr lang="nb-NO" sz="1400" b="1" dirty="0">
                <a:effectLst/>
                <a:ea typeface="Calibri" panose="020F0502020204030204" pitchFamily="34" charset="0"/>
                <a:cs typeface="Times New Roman" panose="02020603050405020304" pitchFamily="18" charset="0"/>
              </a:rPr>
              <a:t> </a:t>
            </a:r>
          </a:p>
          <a:p>
            <a:pPr>
              <a:spcAft>
                <a:spcPts val="1000"/>
              </a:spcAft>
            </a:pPr>
            <a:r>
              <a:rPr lang="nb-NO" sz="1400" b="1" dirty="0">
                <a:effectLst/>
                <a:ea typeface="Calibri" panose="020F0502020204030204" pitchFamily="34" charset="0"/>
                <a:cs typeface="Times New Roman" panose="02020603050405020304" pitchFamily="18" charset="0"/>
              </a:rPr>
              <a:t>Kabelvåg Barnehage er MER- ambassadører. Det vil si at vi har fokus på et sunt kosthold og vektlegger bruk av frukt og grønnsaker. </a:t>
            </a:r>
          </a:p>
          <a:p>
            <a:r>
              <a:rPr lang="nb-NO" sz="1400" b="1" dirty="0">
                <a:solidFill>
                  <a:srgbClr val="000000"/>
                </a:solidFill>
                <a:effectLst/>
                <a:ea typeface="Calibri" panose="020F0502020204030204" pitchFamily="34" charset="0"/>
              </a:rPr>
              <a:t>Barna får oppkuttede grønnsaker til hvert måltid, det serveres varmmat på fredager og barna får frukt hver dag </a:t>
            </a:r>
            <a:r>
              <a:rPr lang="nb-NO" sz="1400" b="1" dirty="0" err="1">
                <a:solidFill>
                  <a:srgbClr val="000000"/>
                </a:solidFill>
                <a:effectLst/>
                <a:ea typeface="Calibri" panose="020F0502020204030204" pitchFamily="34" charset="0"/>
              </a:rPr>
              <a:t>kl</a:t>
            </a:r>
            <a:r>
              <a:rPr lang="nb-NO" sz="1400" b="1" dirty="0">
                <a:solidFill>
                  <a:srgbClr val="000000"/>
                </a:solidFill>
                <a:effectLst/>
                <a:ea typeface="Calibri" panose="020F0502020204030204" pitchFamily="34" charset="0"/>
              </a:rPr>
              <a:t> 14.30</a:t>
            </a:r>
          </a:p>
          <a:p>
            <a:r>
              <a:rPr lang="nb-NO" sz="1400" b="1" dirty="0">
                <a:solidFill>
                  <a:srgbClr val="000000"/>
                </a:solidFill>
                <a:effectLst/>
                <a:ea typeface="Calibri" panose="020F0502020204030204" pitchFamily="34" charset="0"/>
                <a:cs typeface="Georgia" panose="02040502050405020303" pitchFamily="18" charset="0"/>
              </a:rPr>
              <a:t> </a:t>
            </a:r>
            <a:endParaRPr lang="nb-NO" sz="1400" b="1" dirty="0">
              <a:solidFill>
                <a:srgbClr val="000000"/>
              </a:solidFill>
              <a:effectLst/>
              <a:ea typeface="Calibri" panose="020F0502020204030204" pitchFamily="34" charset="0"/>
            </a:endParaRPr>
          </a:p>
          <a:p>
            <a:r>
              <a:rPr lang="nb-NO" sz="1400" b="1" dirty="0">
                <a:solidFill>
                  <a:srgbClr val="000000"/>
                </a:solidFill>
                <a:effectLst/>
                <a:ea typeface="Calibri" panose="020F0502020204030204" pitchFamily="34" charset="0"/>
                <a:cs typeface="Georgia" panose="02040502050405020303" pitchFamily="18" charset="0"/>
              </a:rPr>
              <a:t>Vi vil også rette fokus mot hvordan måltidet foregår – Vi legger stor vekt på at barna skal bli selvstendige ved måltidet. De lærer å sende til hverandre og de lærer å hjelpe hverandre på tvers av alder. Vi bruker god tid rundt måltidet, her har ingen det travelt. Når vi forbereder måltidet er barnas deltakelse i fokus. Vi voksne er bevisste på at vi sitter sammen med barna ved måltidet, og ikke løper rundt og serverer. </a:t>
            </a:r>
            <a:endParaRPr lang="nb-NO" sz="1400" b="1" dirty="0">
              <a:solidFill>
                <a:srgbClr val="000000"/>
              </a:solidFill>
              <a:effectLst/>
              <a:ea typeface="Calibri" panose="020F0502020204030204" pitchFamily="34" charset="0"/>
            </a:endParaRPr>
          </a:p>
          <a:p>
            <a:r>
              <a:rPr lang="nb-NO" sz="1400" b="1" dirty="0">
                <a:solidFill>
                  <a:srgbClr val="000000"/>
                </a:solidFill>
                <a:effectLst/>
                <a:ea typeface="Calibri" panose="020F0502020204030204" pitchFamily="34" charset="0"/>
              </a:rPr>
              <a:t> </a:t>
            </a:r>
          </a:p>
          <a:p>
            <a:pPr>
              <a:spcAft>
                <a:spcPts val="1000"/>
              </a:spcAft>
            </a:pPr>
            <a:r>
              <a:rPr lang="nb-NO" sz="1400" b="1" dirty="0">
                <a:effectLst/>
                <a:ea typeface="Calibri" panose="020F0502020204030204" pitchFamily="34" charset="0"/>
                <a:cs typeface="Times New Roman" panose="02020603050405020304" pitchFamily="18" charset="0"/>
              </a:rPr>
              <a:t>Vi prøver å ha et normalt forhold til sukker. Vi serverer ikke syltetøy </a:t>
            </a:r>
            <a:r>
              <a:rPr lang="nb-NO" sz="1400" b="1" dirty="0" err="1">
                <a:effectLst/>
                <a:ea typeface="Calibri" panose="020F0502020204030204" pitchFamily="34" charset="0"/>
                <a:cs typeface="Times New Roman" panose="02020603050405020304" pitchFamily="18" charset="0"/>
              </a:rPr>
              <a:t>o.l</a:t>
            </a:r>
            <a:r>
              <a:rPr lang="nb-NO" sz="1400" b="1" dirty="0">
                <a:effectLst/>
                <a:ea typeface="Calibri" panose="020F0502020204030204" pitchFamily="34" charset="0"/>
                <a:cs typeface="Times New Roman" panose="02020603050405020304" pitchFamily="18" charset="0"/>
              </a:rPr>
              <a:t> til måltidene, men vi steker vafler, baker boller og har av og til saft med på tur. Til jul baker vi tradisjonelle julekaker – og litt prøvesmaking er lov! </a:t>
            </a:r>
          </a:p>
          <a:p>
            <a:r>
              <a:rPr lang="nb-NO" sz="1400" b="1" dirty="0">
                <a:solidFill>
                  <a:srgbClr val="000000"/>
                </a:solidFill>
                <a:effectLst/>
                <a:ea typeface="Calibri" panose="020F0502020204030204" pitchFamily="34" charset="0"/>
              </a:rPr>
              <a:t> </a:t>
            </a:r>
          </a:p>
          <a:p>
            <a:r>
              <a:rPr lang="nb-NO" sz="1400" b="1" dirty="0">
                <a:solidFill>
                  <a:srgbClr val="000000"/>
                </a:solidFill>
                <a:effectLst/>
                <a:ea typeface="Calibri" panose="020F0502020204030204" pitchFamily="34" charset="0"/>
                <a:cs typeface="Georgia" panose="02040502050405020303" pitchFamily="18" charset="0"/>
              </a:rPr>
              <a:t>Bursdagsfeiring </a:t>
            </a:r>
            <a:endParaRPr lang="nb-NO" sz="1400" b="1" dirty="0">
              <a:solidFill>
                <a:srgbClr val="000000"/>
              </a:solidFill>
              <a:effectLst/>
              <a:ea typeface="Calibri" panose="020F0502020204030204" pitchFamily="34" charset="0"/>
            </a:endParaRPr>
          </a:p>
          <a:p>
            <a:pPr>
              <a:spcAft>
                <a:spcPts val="1000"/>
              </a:spcAft>
            </a:pPr>
            <a:r>
              <a:rPr lang="nb-NO" sz="1400" b="1" dirty="0">
                <a:effectLst/>
                <a:ea typeface="Calibri" panose="020F0502020204030204" pitchFamily="34" charset="0"/>
                <a:cs typeface="Georgia" panose="02040502050405020303" pitchFamily="18" charset="0"/>
              </a:rPr>
              <a:t>Når det gjelder bursdagsfeiring, så påvirkes denne og naturlig nok av vår </a:t>
            </a:r>
            <a:r>
              <a:rPr lang="nb-NO" sz="1400" b="1" dirty="0" err="1">
                <a:effectLst/>
                <a:ea typeface="Calibri" panose="020F0502020204030204" pitchFamily="34" charset="0"/>
                <a:cs typeface="Georgia" panose="02040502050405020303" pitchFamily="18" charset="0"/>
              </a:rPr>
              <a:t>kostholdslinje</a:t>
            </a:r>
            <a:r>
              <a:rPr lang="nb-NO" sz="1400" b="1" dirty="0">
                <a:effectLst/>
                <a:ea typeface="Calibri" panose="020F0502020204030204" pitchFamily="34" charset="0"/>
                <a:cs typeface="Georgia" panose="02040502050405020303" pitchFamily="18" charset="0"/>
              </a:rPr>
              <a:t>. Flagget henges opp ute og det henger bilde av dagens bursdagsbarn i inngangspartiet. Det lages krone som barnet selv har valg farge og tema på og vi synger bursdagssang. Vi serverer fruktfat, </a:t>
            </a:r>
            <a:r>
              <a:rPr lang="nb-NO" sz="1400" b="1" dirty="0" err="1">
                <a:effectLst/>
                <a:ea typeface="Calibri" panose="020F0502020204030204" pitchFamily="34" charset="0"/>
                <a:cs typeface="Georgia" panose="02040502050405020303" pitchFamily="18" charset="0"/>
              </a:rPr>
              <a:t>youghurt</a:t>
            </a:r>
            <a:r>
              <a:rPr lang="nb-NO" sz="1400" b="1" dirty="0">
                <a:effectLst/>
                <a:ea typeface="Calibri" panose="020F0502020204030204" pitchFamily="34" charset="0"/>
                <a:cs typeface="Georgia" panose="02040502050405020303" pitchFamily="18" charset="0"/>
              </a:rPr>
              <a:t> eller fruktspyd etter lunsj og bursdagsbarnet får sitte på bursdagsstolen. Bursdagsbarnet får også bestemme aktiviteten denne dagen, de får bla. velge mellom ansiktsmaling, </a:t>
            </a:r>
            <a:r>
              <a:rPr lang="nb-NO" sz="1400" b="1" dirty="0" err="1">
                <a:effectLst/>
                <a:ea typeface="Calibri" panose="020F0502020204030204" pitchFamily="34" charset="0"/>
                <a:cs typeface="Georgia" panose="02040502050405020303" pitchFamily="18" charset="0"/>
              </a:rPr>
              <a:t>disco</a:t>
            </a:r>
            <a:r>
              <a:rPr lang="nb-NO" sz="1400" b="1" dirty="0">
                <a:effectLst/>
                <a:ea typeface="Calibri" panose="020F0502020204030204" pitchFamily="34" charset="0"/>
                <a:cs typeface="Georgia" panose="02040502050405020303" pitchFamily="18" charset="0"/>
              </a:rPr>
              <a:t> mm</a:t>
            </a:r>
            <a:endParaRPr lang="nb-NO" sz="14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079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C8598CD8-1944-4360-A445-BC8400189264}"/>
              </a:ext>
            </a:extLst>
          </p:cNvPr>
          <p:cNvPicPr>
            <a:picLocks noChangeAspect="1"/>
          </p:cNvPicPr>
          <p:nvPr/>
        </p:nvPicPr>
        <p:blipFill rotWithShape="1">
          <a:blip r:embed="rId2">
            <a:extLst>
              <a:ext uri="{28A0092B-C50C-407E-A947-70E740481C1C}">
                <a14:useLocalDpi xmlns:a14="http://schemas.microsoft.com/office/drawing/2010/main" val="0"/>
              </a:ext>
            </a:extLst>
          </a:blip>
          <a:srcRect r="9452"/>
          <a:stretch/>
        </p:blipFill>
        <p:spPr>
          <a:xfrm>
            <a:off x="317241" y="1675610"/>
            <a:ext cx="2743199" cy="4039389"/>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AutoShape 4">
            <a:extLst>
              <a:ext uri="{FF2B5EF4-FFF2-40B4-BE49-F238E27FC236}">
                <a16:creationId xmlns:a16="http://schemas.microsoft.com/office/drawing/2014/main" id="{ACD1E13F-EE61-4058-927A-BCB059750453}"/>
              </a:ext>
            </a:extLst>
          </p:cNvPr>
          <p:cNvSpPr>
            <a:spLocks noChangeArrowheads="1"/>
          </p:cNvSpPr>
          <p:nvPr/>
        </p:nvSpPr>
        <p:spPr bwMode="auto">
          <a:xfrm>
            <a:off x="4116169" y="572974"/>
            <a:ext cx="7531607" cy="6104942"/>
          </a:xfrm>
          <a:prstGeom prst="roundRect">
            <a:avLst>
              <a:gd name="adj" fmla="val 16667"/>
            </a:avLst>
          </a:prstGeom>
        </p:spPr>
        <p:txBody>
          <a:bodyPr rot="0" vert="horz" lIns="91440" tIns="45720" rIns="91440" bIns="45720" rtlCol="0" anchorCtr="0">
            <a:noAutofit/>
          </a:bodyPr>
          <a:lstStyle/>
          <a:p>
            <a:pPr>
              <a:lnSpc>
                <a:spcPct val="90000"/>
              </a:lnSpc>
              <a:spcAft>
                <a:spcPts val="1000"/>
              </a:spcAft>
            </a:pPr>
            <a:r>
              <a:rPr lang="nb-NO" sz="1200" i="1" dirty="0">
                <a:effectLst/>
              </a:rPr>
              <a:t>Naturen gir rom for et mangfold av opplevelser og aktiviteter til alle årstider og i all slags vær. Naturen er en kilde til skjønnhetsopplevelser og gir inspirasjon til estetiske uttrykk. (Rammeplanen 2006, side 44) </a:t>
            </a:r>
            <a:br>
              <a:rPr lang="nb-NO" sz="1200" i="1" dirty="0"/>
            </a:br>
            <a:r>
              <a:rPr lang="nb-NO" sz="1200" dirty="0">
                <a:effectLst/>
              </a:rPr>
              <a:t>Her i barnehagen har vi ett flott, stort uteområde som fra flatt til ulendt terreng gir rom for utforsking, undring og læring.  Vi ønsker at barna skal få oppleve og erfare så mye som mulig av det naturen rundt oss har å by på</a:t>
            </a:r>
          </a:p>
          <a:p>
            <a:pPr>
              <a:lnSpc>
                <a:spcPct val="90000"/>
              </a:lnSpc>
              <a:spcAft>
                <a:spcPts val="1000"/>
              </a:spcAft>
            </a:pPr>
            <a:endParaRPr lang="nb-NO" sz="1200" dirty="0">
              <a:effectLst/>
            </a:endParaRPr>
          </a:p>
          <a:p>
            <a:pPr>
              <a:lnSpc>
                <a:spcPct val="90000"/>
              </a:lnSpc>
              <a:spcAft>
                <a:spcPts val="1000"/>
              </a:spcAft>
            </a:pPr>
            <a:r>
              <a:rPr lang="nb-NO" sz="1200" dirty="0">
                <a:effectLst/>
              </a:rPr>
              <a:t>Hele barnehagen legger vekt på å være mest mulig ute på barnehagens område og gå mye på tur. Hos oss er det viktig at barn får gode opplevelser knyttet til det å være ute – i all slags vær! Våre erfaringer knyttet til turer i forskjellige naturmiljøer er positive. </a:t>
            </a:r>
          </a:p>
          <a:p>
            <a:pPr>
              <a:lnSpc>
                <a:spcPct val="90000"/>
              </a:lnSpc>
              <a:spcAft>
                <a:spcPts val="1000"/>
              </a:spcAft>
            </a:pPr>
            <a:r>
              <a:rPr lang="nb-NO" sz="1200" dirty="0">
                <a:effectLst/>
              </a:rPr>
              <a:t>For at ungene skal trives ute er det nødvendig med gode klær og sko. Spør gjerne hvis dere er i tvil om hva som fungerer før dere kjøper nytt. Dere kan også gå inn på hjemmesiden vår og lese om hva vi i barnehagen anbefaler. </a:t>
            </a:r>
          </a:p>
          <a:p>
            <a:pPr>
              <a:lnSpc>
                <a:spcPct val="90000"/>
              </a:lnSpc>
              <a:spcAft>
                <a:spcPts val="1000"/>
              </a:spcAft>
            </a:pPr>
            <a:r>
              <a:rPr lang="nb-NO" sz="1200" u="sng" dirty="0">
                <a:effectLst/>
              </a:rPr>
              <a:t>Husk og merke alt av tøy og utstyr. </a:t>
            </a:r>
          </a:p>
          <a:p>
            <a:pPr>
              <a:lnSpc>
                <a:spcPct val="90000"/>
              </a:lnSpc>
              <a:spcAft>
                <a:spcPts val="1000"/>
              </a:spcAft>
            </a:pPr>
            <a:r>
              <a:rPr lang="nb-NO" sz="1200" dirty="0">
                <a:effectLst/>
              </a:rPr>
              <a:t>I år </a:t>
            </a:r>
            <a:r>
              <a:rPr lang="nb-NO" sz="1200" dirty="0"/>
              <a:t>har 3- og 4-åringene tur på mandager, og skolegruppa tur på onsdager. </a:t>
            </a:r>
            <a:r>
              <a:rPr lang="nb-NO" sz="1200" dirty="0">
                <a:effectLst/>
              </a:rPr>
              <a:t>Husk at vi har kjernetid mellom 10.00 og 14.00. Kommer barnet ditt etter </a:t>
            </a:r>
            <a:r>
              <a:rPr lang="nb-NO" sz="1200" dirty="0" err="1">
                <a:effectLst/>
              </a:rPr>
              <a:t>kl</a:t>
            </a:r>
            <a:r>
              <a:rPr lang="nb-NO" sz="1200" dirty="0">
                <a:effectLst/>
              </a:rPr>
              <a:t> 10 eller skal hentes før </a:t>
            </a:r>
            <a:r>
              <a:rPr lang="nb-NO" sz="1200" dirty="0" err="1">
                <a:effectLst/>
              </a:rPr>
              <a:t>kl</a:t>
            </a:r>
            <a:r>
              <a:rPr lang="nb-NO" sz="1200" dirty="0">
                <a:effectLst/>
              </a:rPr>
              <a:t> 14 </a:t>
            </a:r>
            <a:r>
              <a:rPr lang="nb-NO" sz="1200" dirty="0"/>
              <a:t>ønsker vi at dere sender oss ei melding på </a:t>
            </a:r>
            <a:r>
              <a:rPr lang="nb-NO" sz="1200" dirty="0" err="1"/>
              <a:t>KidPlan</a:t>
            </a:r>
            <a:r>
              <a:rPr lang="nb-NO" sz="1200" dirty="0"/>
              <a:t> angående dette.</a:t>
            </a:r>
          </a:p>
          <a:p>
            <a:pPr>
              <a:lnSpc>
                <a:spcPct val="90000"/>
              </a:lnSpc>
              <a:spcAft>
                <a:spcPts val="1000"/>
              </a:spcAft>
            </a:pPr>
            <a:endParaRPr lang="nb-NO" sz="1200" b="1" dirty="0">
              <a:effectLst/>
            </a:endParaRPr>
          </a:p>
          <a:p>
            <a:pPr>
              <a:lnSpc>
                <a:spcPct val="90000"/>
              </a:lnSpc>
              <a:spcAft>
                <a:spcPts val="1000"/>
              </a:spcAft>
            </a:pPr>
            <a:r>
              <a:rPr lang="nb-NO" sz="1200" b="1" dirty="0">
                <a:effectLst/>
              </a:rPr>
              <a:t>Voksenrollen </a:t>
            </a:r>
            <a:br>
              <a:rPr lang="nb-NO" sz="1200" b="1" dirty="0"/>
            </a:br>
            <a:r>
              <a:rPr lang="nb-NO" sz="1200" dirty="0">
                <a:effectLst/>
              </a:rPr>
              <a:t>La barna videreutvikler sin kroppsbeherskelse, grovmotorikk og finmotorikk, rytme og motoriske følsomhet ved å variere turmål og terreng. </a:t>
            </a:r>
            <a:br>
              <a:rPr lang="nb-NO" sz="1200" dirty="0"/>
            </a:br>
            <a:r>
              <a:rPr lang="nb-NO" sz="1200" dirty="0">
                <a:effectLst/>
              </a:rPr>
              <a:t>Gi barna gode erfaringer med friluftsliv og uteliv i ulike årstider ved å vise vår egen entusiasme for å være ute </a:t>
            </a:r>
            <a:br>
              <a:rPr lang="nb-NO" sz="1200" dirty="0"/>
            </a:br>
            <a:r>
              <a:rPr lang="nb-NO" sz="1200" dirty="0">
                <a:effectLst/>
              </a:rPr>
              <a:t>Legge til rette for at barna får utvikle glede ved å bruke naturen til utforskning og kroppslige utfordringer, og får en forståelse av hvordan de bruker og samtidig tar vare på miljøet og naturen.</a:t>
            </a:r>
          </a:p>
        </p:txBody>
      </p:sp>
      <p:sp>
        <p:nvSpPr>
          <p:cNvPr id="3" name="TekstSylinder 2">
            <a:extLst>
              <a:ext uri="{FF2B5EF4-FFF2-40B4-BE49-F238E27FC236}">
                <a16:creationId xmlns:a16="http://schemas.microsoft.com/office/drawing/2014/main" id="{347A2B9E-873D-0503-CDE1-1D1B15784AEC}"/>
              </a:ext>
            </a:extLst>
          </p:cNvPr>
          <p:cNvSpPr txBox="1"/>
          <p:nvPr/>
        </p:nvSpPr>
        <p:spPr>
          <a:xfrm>
            <a:off x="1203649" y="1077686"/>
            <a:ext cx="3433665" cy="341632"/>
          </a:xfrm>
          <a:prstGeom prst="rect">
            <a:avLst/>
          </a:prstGeom>
          <a:noFill/>
        </p:spPr>
        <p:txBody>
          <a:bodyPr wrap="square">
            <a:spAutoFit/>
          </a:bodyPr>
          <a:lstStyle/>
          <a:p>
            <a:pPr>
              <a:lnSpc>
                <a:spcPct val="90000"/>
              </a:lnSpc>
              <a:spcAft>
                <a:spcPts val="1000"/>
              </a:spcAft>
            </a:pPr>
            <a:r>
              <a:rPr lang="nb-NO" sz="1800" b="1" dirty="0">
                <a:solidFill>
                  <a:schemeClr val="bg1"/>
                </a:solidFill>
                <a:effectLst/>
                <a:latin typeface="+mj-lt"/>
              </a:rPr>
              <a:t>Uteliv</a:t>
            </a:r>
            <a:endParaRPr lang="nb-NO" sz="1800" dirty="0">
              <a:solidFill>
                <a:schemeClr val="bg1"/>
              </a:solidFill>
              <a:effectLst/>
              <a:latin typeface="+mj-lt"/>
            </a:endParaRPr>
          </a:p>
        </p:txBody>
      </p:sp>
    </p:spTree>
    <p:extLst>
      <p:ext uri="{BB962C8B-B14F-4D97-AF65-F5344CB8AC3E}">
        <p14:creationId xmlns:p14="http://schemas.microsoft.com/office/powerpoint/2010/main" val="1120090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utoShape 21">
            <a:extLst>
              <a:ext uri="{FF2B5EF4-FFF2-40B4-BE49-F238E27FC236}">
                <a16:creationId xmlns:a16="http://schemas.microsoft.com/office/drawing/2014/main" id="{180A5AD7-0D2C-4F3D-9DB7-E386014498D8}"/>
              </a:ext>
            </a:extLst>
          </p:cNvPr>
          <p:cNvSpPr>
            <a:spLocks noChangeArrowheads="1"/>
          </p:cNvSpPr>
          <p:nvPr/>
        </p:nvSpPr>
        <p:spPr bwMode="auto">
          <a:xfrm>
            <a:off x="362280" y="987691"/>
            <a:ext cx="2670169" cy="5225785"/>
          </a:xfrm>
          <a:prstGeom prst="roundRect">
            <a:avLst>
              <a:gd name="adj" fmla="val 16667"/>
            </a:avLst>
          </a:prstGeom>
          <a:noFill/>
          <a:ln w="12700">
            <a:noFill/>
            <a:round/>
            <a:headEnd/>
            <a:tailEnd/>
          </a:ln>
          <a:effectLst/>
        </p:spPr>
        <p:txBody>
          <a:bodyPr rot="0" vert="horz" wrap="square" lIns="91440" tIns="45720" rIns="91440" bIns="45720" anchor="t" anchorCtr="0">
            <a:normAutofit fontScale="85000" lnSpcReduction="10000"/>
          </a:bodyPr>
          <a:lstStyle/>
          <a:p>
            <a:pPr>
              <a:lnSpc>
                <a:spcPct val="105000"/>
              </a:lnSpc>
              <a:spcAft>
                <a:spcPts val="1000"/>
              </a:spcAft>
            </a:pPr>
            <a:r>
              <a:rPr lang="nb-NO" sz="13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Holdninger og verdier</a:t>
            </a:r>
            <a:endParaRPr lang="nb-NO"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1000"/>
              </a:spcAft>
            </a:pPr>
            <a:r>
              <a:rPr lang="nb-NO" sz="13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Barna tilegner seg holdninger og adferd ved å observere oss voksne. Det er derfor viktig å være seg bevisst egne holdninger. Det verdigrunnlaget som vektlegges i Kabelvåg barnehage må alle som arbeider her være lojale mot. Holdningsskapende arbeid skjer derfor gjennom hele året når personalet er samlet.</a:t>
            </a:r>
            <a:endParaRPr lang="nb-NO"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1000"/>
              </a:spcAft>
            </a:pPr>
            <a:r>
              <a:rPr lang="nb-NO" sz="13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Vi ønsker å formidle respekt og anerkjennelse for enkeltmennesket. Vi ønsker å lære barna å være tolerante overfor sine medmennesker og lære dem betydningen av gjensidighet og likeverd.</a:t>
            </a:r>
            <a:endParaRPr lang="nb-NO"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1000"/>
              </a:spcAft>
            </a:pPr>
            <a:r>
              <a:rPr lang="nb-NO" sz="13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rPr>
              <a:t>Småbarnsperioden er en intensiv læringsperiode i livet og den har egenverdi(rammeplanen) Omsorg, oppdragelse og læring i alderen 0-6 år legger grunnlaget for barnets holdninger, verdier, tillit til seg selv og andre mennesker og for livslang læring.</a:t>
            </a:r>
            <a:endParaRPr lang="nb-NO"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1000"/>
              </a:spcAft>
            </a:pPr>
            <a:r>
              <a:rPr lang="nb-NO" sz="1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AutoShape 66">
            <a:extLst>
              <a:ext uri="{FF2B5EF4-FFF2-40B4-BE49-F238E27FC236}">
                <a16:creationId xmlns:a16="http://schemas.microsoft.com/office/drawing/2014/main" id="{AA7DB514-1515-47BB-8310-D0041CCC755D}"/>
              </a:ext>
            </a:extLst>
          </p:cNvPr>
          <p:cNvSpPr>
            <a:spLocks noChangeArrowheads="1"/>
          </p:cNvSpPr>
          <p:nvPr/>
        </p:nvSpPr>
        <p:spPr bwMode="auto">
          <a:xfrm>
            <a:off x="4333875" y="642938"/>
            <a:ext cx="7215188" cy="5570538"/>
          </a:xfrm>
          <a:prstGeom prst="roundRect">
            <a:avLst>
              <a:gd name="adj" fmla="val 16667"/>
            </a:avLst>
          </a:prstGeom>
          <a:noFill/>
          <a:ln w="12700">
            <a:noFill/>
            <a:round/>
            <a:headEnd/>
            <a:tailEnd/>
          </a:ln>
          <a:effectLst/>
        </p:spPr>
        <p:txBody>
          <a:bodyPr rot="0" vert="horz" wrap="square" lIns="91440" tIns="45720" rIns="91440" bIns="45720" anchor="t" anchorCtr="0">
            <a:normAutofit fontScale="92500" lnSpcReduction="10000"/>
          </a:bodyPr>
          <a:lstStyle/>
          <a:p>
            <a:pPr>
              <a:lnSpc>
                <a:spcPct val="105000"/>
              </a:lnSpc>
              <a:spcAft>
                <a:spcPts val="1000"/>
              </a:spcAft>
            </a:pPr>
            <a:r>
              <a:rPr lang="nb-NO" sz="1500" b="1">
                <a:effectLst/>
                <a:latin typeface="Arial" panose="020B0604020202020204" pitchFamily="34" charset="0"/>
                <a:ea typeface="Calibri" panose="020F0502020204030204" pitchFamily="34" charset="0"/>
                <a:cs typeface="Times New Roman" panose="02020603050405020304" pitchFamily="18" charset="0"/>
              </a:rPr>
              <a:t>Progresjon</a:t>
            </a:r>
            <a:endParaRPr lang="nb-NO" sz="1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1000"/>
              </a:spcAft>
            </a:pPr>
            <a:r>
              <a:rPr lang="nb-NO" sz="1200" dirty="0">
                <a:effectLst/>
                <a:latin typeface="Georgia" panose="02040502050405020303" pitchFamily="18" charset="0"/>
                <a:ea typeface="Calibri" panose="020F0502020204030204" pitchFamily="34" charset="0"/>
                <a:cs typeface="Arial" panose="020B0604020202020204" pitchFamily="34" charset="0"/>
              </a:rPr>
              <a:t>Rammeplanen vektlegger at barnehagene skal tydeliggjøre hvordan de arbeider for å skape progresjon ved valg av pedagogisk innhold, arbeidsmåter, leker, materialer og utforming av det fysiske miljøet i barnehagen.</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1000"/>
              </a:spcAft>
            </a:pPr>
            <a:r>
              <a:rPr lang="nb-NO" sz="1200" dirty="0">
                <a:effectLst/>
                <a:latin typeface="Georgia" panose="02040502050405020303" pitchFamily="18" charset="0"/>
                <a:ea typeface="Calibri" panose="020F0502020204030204" pitchFamily="34" charset="0"/>
                <a:cs typeface="Arial" panose="020B0604020202020204" pitchFamily="34" charset="0"/>
              </a:rPr>
              <a:t>Progresjon i barnehagen innebærer at alle barna skal utvikle seg, lære og oppleve fremgang. At alle barn skal oppleve progresjon i barnehagens innhold, og barnehagen skal legge til rette for at barn i alle aldersgrupper får varierte leke-, aktivitets- og læringsmuligheter. Barn skal også få utfordringer tilpasset sine erfaringer, interesser, kunnskaper og ferdigheter.</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1000"/>
              </a:spcAft>
            </a:pPr>
            <a:r>
              <a:rPr lang="nb-NO" sz="1200" u="sng" dirty="0">
                <a:effectLst/>
                <a:latin typeface="Georgia" panose="02040502050405020303" pitchFamily="18" charset="0"/>
                <a:ea typeface="Calibri" panose="020F0502020204030204" pitchFamily="34" charset="0"/>
                <a:cs typeface="Arial" panose="020B0604020202020204" pitchFamily="34" charset="0"/>
              </a:rPr>
              <a:t>Hvordan vi jobber for å skape progresjon i vårt arbeid:</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1000"/>
              </a:spcAft>
            </a:pPr>
            <a:r>
              <a:rPr lang="nb-NO" sz="1200" dirty="0">
                <a:effectLst/>
                <a:latin typeface="Georgia" panose="02040502050405020303" pitchFamily="18" charset="0"/>
                <a:ea typeface="Calibri" panose="020F0502020204030204" pitchFamily="34" charset="0"/>
                <a:cs typeface="Arial" panose="020B0604020202020204" pitchFamily="34" charset="0"/>
              </a:rPr>
              <a:t>- Fokus på å ivareta barns medvirkning og barnas interesser når vi planlegger tema og aktiviteter.</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1000"/>
              </a:spcAft>
            </a:pPr>
            <a:r>
              <a:rPr lang="nb-NO" sz="1200" dirty="0">
                <a:effectLst/>
                <a:latin typeface="Georgia" panose="02040502050405020303" pitchFamily="18" charset="0"/>
                <a:ea typeface="Calibri" panose="020F0502020204030204" pitchFamily="34" charset="0"/>
                <a:cs typeface="Arial" panose="020B0604020202020204" pitchFamily="34" charset="0"/>
              </a:rPr>
              <a:t>- Undringskuben ivaretar de ulike fagområdene og synliggjør tema, aktiviteter og arbeidsmetoder.</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1000"/>
              </a:spcAft>
            </a:pPr>
            <a:r>
              <a:rPr lang="nb-NO" sz="1200" dirty="0">
                <a:effectLst/>
                <a:latin typeface="Georgia" panose="02040502050405020303" pitchFamily="18" charset="0"/>
                <a:ea typeface="Calibri" panose="020F0502020204030204" pitchFamily="34" charset="0"/>
                <a:cs typeface="Arial" panose="020B0604020202020204" pitchFamily="34" charset="0"/>
              </a:rPr>
              <a:t>- Pedagogiske opplegg med </a:t>
            </a:r>
            <a:r>
              <a:rPr lang="nb-NO" sz="1200" dirty="0" err="1">
                <a:effectLst/>
                <a:latin typeface="Georgia" panose="02040502050405020303" pitchFamily="18" charset="0"/>
                <a:ea typeface="Calibri" panose="020F0502020204030204" pitchFamily="34" charset="0"/>
                <a:cs typeface="Arial" panose="020B0604020202020204" pitchFamily="34" charset="0"/>
              </a:rPr>
              <a:t>årshjul</a:t>
            </a:r>
            <a:r>
              <a:rPr lang="nb-NO" sz="1200" dirty="0">
                <a:effectLst/>
                <a:latin typeface="Georgia" panose="02040502050405020303" pitchFamily="18" charset="0"/>
                <a:ea typeface="Calibri" panose="020F0502020204030204" pitchFamily="34" charset="0"/>
                <a:cs typeface="Arial" panose="020B0604020202020204" pitchFamily="34" charset="0"/>
              </a:rPr>
              <a:t> som følger barnas alder- og modningsnivå fra år til år.</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1000"/>
              </a:spcAft>
            </a:pPr>
            <a:r>
              <a:rPr lang="nb-NO" sz="1200" dirty="0">
                <a:effectLst/>
                <a:latin typeface="Georgia" panose="02040502050405020303" pitchFamily="18" charset="0"/>
                <a:ea typeface="Calibri" panose="020F0502020204030204" pitchFamily="34" charset="0"/>
                <a:cs typeface="Arial" panose="020B0604020202020204" pitchFamily="34" charset="0"/>
              </a:rPr>
              <a:t>- At vi gjennom vårt planleggingsarbeid legger til rette for at barna skal oppleve mestring og utfordringer i tråd med alder- og modningsnivå.</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1000"/>
              </a:spcAft>
            </a:pPr>
            <a:r>
              <a:rPr lang="nb-NO" sz="1200" dirty="0">
                <a:effectLst/>
                <a:latin typeface="Georgia" panose="02040502050405020303" pitchFamily="18" charset="0"/>
                <a:ea typeface="Calibri" panose="020F0502020204030204" pitchFamily="34" charset="0"/>
                <a:cs typeface="Arial" panose="020B0604020202020204" pitchFamily="34" charset="0"/>
              </a:rPr>
              <a:t>- Gjennom undringskuben legger vi til rette for fordypning i ulike tema, gjenkjennelse og gjentakelse.</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1000"/>
              </a:spcAft>
            </a:pPr>
            <a:r>
              <a:rPr lang="nb-NO" sz="1200" dirty="0">
                <a:effectLst/>
                <a:latin typeface="Georgia" panose="02040502050405020303" pitchFamily="18" charset="0"/>
                <a:ea typeface="Calibri" panose="020F0502020204030204" pitchFamily="34" charset="0"/>
                <a:cs typeface="Arial" panose="020B0604020202020204" pitchFamily="34" charset="0"/>
              </a:rPr>
              <a:t>- At bøker, leker, verktøy og utstyr gjøres tilgjengelig for barna og at det fysiske rom innbyr til lek og læring.</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1000"/>
              </a:spcAft>
            </a:pPr>
            <a:r>
              <a:rPr lang="nb-NO" sz="1200" dirty="0">
                <a:effectLst/>
                <a:latin typeface="Georgia" panose="02040502050405020303" pitchFamily="18" charset="0"/>
                <a:ea typeface="Calibri" panose="020F0502020204030204" pitchFamily="34" charset="0"/>
                <a:cs typeface="Arial" panose="020B0604020202020204" pitchFamily="34" charset="0"/>
              </a:rPr>
              <a:t>- Egen progresjonsplan for de ulike aldersgruppene. (Ligger på barnehagens hjemmeside.)</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1000"/>
              </a:spcAft>
            </a:pPr>
            <a:r>
              <a:rPr lang="nb-NO" sz="1200" dirty="0">
                <a:effectLst/>
                <a:latin typeface="Georgia" panose="02040502050405020303" pitchFamily="18" charset="0"/>
                <a:ea typeface="Calibri" panose="020F0502020204030204" pitchFamily="34" charset="0"/>
                <a:cs typeface="Arial" panose="020B0604020202020204" pitchFamily="34" charset="0"/>
              </a:rPr>
              <a:t>- Halvårlig og årlig evaluering av det pedagogiske arbeidet skal sikre progresjon i det pedagogiske innholdet fra år til år.</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5000"/>
              </a:lnSpc>
              <a:spcAft>
                <a:spcPts val="1000"/>
              </a:spcAft>
            </a:pPr>
            <a:r>
              <a:rPr lang="nb-NO" sz="900" dirty="0">
                <a:effectLst/>
                <a:latin typeface="Georgia" panose="02040502050405020303" pitchFamily="18" charset="0"/>
                <a:ea typeface="Calibri" panose="020F0502020204030204" pitchFamily="34" charset="0"/>
                <a:cs typeface="Arial" panose="020B0604020202020204" pitchFamily="34" charset="0"/>
              </a:rPr>
              <a:t> </a:t>
            </a: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764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92">
            <a:extLst>
              <a:ext uri="{FF2B5EF4-FFF2-40B4-BE49-F238E27FC236}">
                <a16:creationId xmlns:a16="http://schemas.microsoft.com/office/drawing/2014/main" id="{496D1832-110E-4A22-84B6-71582550299E}"/>
              </a:ext>
            </a:extLst>
          </p:cNvPr>
          <p:cNvSpPr>
            <a:spLocks noChangeArrowheads="1"/>
          </p:cNvSpPr>
          <p:nvPr/>
        </p:nvSpPr>
        <p:spPr bwMode="auto">
          <a:xfrm>
            <a:off x="74645" y="2054570"/>
            <a:ext cx="3088433" cy="3809440"/>
          </a:xfrm>
          <a:prstGeom prst="roundRect">
            <a:avLst>
              <a:gd name="adj" fmla="val 16667"/>
            </a:avLst>
          </a:prstGeom>
          <a:noFill/>
          <a:ln w="12700">
            <a:noFill/>
            <a:round/>
            <a:headEnd/>
            <a:tailEnd/>
          </a:ln>
          <a:effectLst/>
        </p:spPr>
        <p:txBody>
          <a:bodyPr rot="0" vert="horz" wrap="square" lIns="91440" tIns="45720" rIns="91440" bIns="45720" anchor="t" anchorCtr="0" upright="1">
            <a:noAutofit/>
          </a:bodyPr>
          <a:lstStyle/>
          <a:p>
            <a:pPr>
              <a:lnSpc>
                <a:spcPct val="115000"/>
              </a:lnSpc>
              <a:spcAft>
                <a:spcPts val="1000"/>
              </a:spcAft>
            </a:pPr>
            <a:r>
              <a:rPr lang="nb-NO" sz="1400" dirty="0">
                <a:solidFill>
                  <a:schemeClr val="bg1"/>
                </a:solidFill>
                <a:effectLst/>
                <a:ea typeface="Calibri" panose="020F0502020204030204" pitchFamily="34" charset="0"/>
                <a:cs typeface="Times New Roman" panose="02020603050405020304" pitchFamily="18" charset="0"/>
              </a:rPr>
              <a:t>Høsten 2017 ble vi i Kabelvåg Barnehage </a:t>
            </a:r>
            <a:r>
              <a:rPr lang="nb-NO" sz="1400" b="1" dirty="0">
                <a:solidFill>
                  <a:schemeClr val="bg1"/>
                </a:solidFill>
                <a:effectLst/>
                <a:ea typeface="Calibri" panose="020F0502020204030204" pitchFamily="34" charset="0"/>
                <a:cs typeface="Times New Roman" panose="02020603050405020304" pitchFamily="18" charset="0"/>
              </a:rPr>
              <a:t>LIVSGLEDE BARNEHAGE</a:t>
            </a:r>
            <a:endParaRPr lang="nb-NO" sz="1400" dirty="0">
              <a:solidFill>
                <a:schemeClr val="bg1"/>
              </a:solidFill>
              <a:effectLst/>
              <a:ea typeface="Calibri" panose="020F0502020204030204" pitchFamily="34" charset="0"/>
              <a:cs typeface="Times New Roman" panose="02020603050405020304" pitchFamily="18" charset="0"/>
            </a:endParaRPr>
          </a:p>
          <a:p>
            <a:pPr>
              <a:lnSpc>
                <a:spcPct val="115000"/>
              </a:lnSpc>
              <a:spcAft>
                <a:spcPts val="1000"/>
              </a:spcAft>
            </a:pPr>
            <a:r>
              <a:rPr lang="nb-NO" sz="1400" dirty="0">
                <a:solidFill>
                  <a:schemeClr val="bg1"/>
                </a:solidFill>
                <a:effectLst/>
                <a:ea typeface="Calibri" panose="020F0502020204030204" pitchFamily="34" charset="0"/>
                <a:cs typeface="Times New Roman" panose="02020603050405020304" pitchFamily="18" charset="0"/>
              </a:rPr>
              <a:t>Vi har et samarbeid med </a:t>
            </a:r>
            <a:r>
              <a:rPr lang="nb-NO" sz="1400" dirty="0" err="1">
                <a:solidFill>
                  <a:schemeClr val="bg1"/>
                </a:solidFill>
                <a:effectLst/>
                <a:ea typeface="Calibri" panose="020F0502020204030204" pitchFamily="34" charset="0"/>
                <a:cs typeface="Times New Roman" panose="02020603050405020304" pitchFamily="18" charset="0"/>
              </a:rPr>
              <a:t>Marithaugen</a:t>
            </a:r>
            <a:r>
              <a:rPr lang="nb-NO" sz="1400" dirty="0">
                <a:solidFill>
                  <a:schemeClr val="bg1"/>
                </a:solidFill>
                <a:effectLst/>
                <a:ea typeface="Calibri" panose="020F0502020204030204" pitchFamily="34" charset="0"/>
                <a:cs typeface="Times New Roman" panose="02020603050405020304" pitchFamily="18" charset="0"/>
              </a:rPr>
              <a:t> sykehjem. De eldste barna i barnehagen tar med seg sanger, leker, tegninger og spill og drar på besøk for å spre glede til de eldre som bor på disse institusjonene. Det er fint å se hvor positive disse møtene er for både barn og eldre. Vi gleder oss til flere av disse besøkene fremover.</a:t>
            </a:r>
          </a:p>
          <a:p>
            <a:pPr>
              <a:lnSpc>
                <a:spcPct val="115000"/>
              </a:lnSpc>
              <a:spcAft>
                <a:spcPts val="1000"/>
              </a:spcAft>
            </a:pPr>
            <a:r>
              <a:rPr lang="nb-NO" sz="1100" dirty="0">
                <a:solidFill>
                  <a:schemeClr val="bg1"/>
                </a:solidFill>
                <a:effectLst/>
                <a:ea typeface="Calibri" panose="020F0502020204030204" pitchFamily="34" charset="0"/>
                <a:cs typeface="Times New Roman" panose="02020603050405020304" pitchFamily="18" charset="0"/>
              </a:rPr>
              <a:t> </a:t>
            </a:r>
          </a:p>
        </p:txBody>
      </p:sp>
      <p:pic>
        <p:nvPicPr>
          <p:cNvPr id="5" name="logo" descr="Livsglede for Eldre">
            <a:hlinkClick r:id="rId2"/>
            <a:extLst>
              <a:ext uri="{FF2B5EF4-FFF2-40B4-BE49-F238E27FC236}">
                <a16:creationId xmlns:a16="http://schemas.microsoft.com/office/drawing/2014/main" id="{D74F68DE-B580-4B84-BA8C-94A3744B0744}"/>
              </a:ext>
            </a:extLst>
          </p:cNvPr>
          <p:cNvPicPr/>
          <p:nvPr/>
        </p:nvPicPr>
        <p:blipFill>
          <a:blip r:embed="rId3"/>
          <a:srcRect/>
          <a:stretch>
            <a:fillRect/>
          </a:stretch>
        </p:blipFill>
        <p:spPr bwMode="auto">
          <a:xfrm>
            <a:off x="954573" y="993990"/>
            <a:ext cx="1381125" cy="762000"/>
          </a:xfrm>
          <a:prstGeom prst="rect">
            <a:avLst/>
          </a:prstGeom>
          <a:noFill/>
          <a:ln w="9525">
            <a:noFill/>
            <a:miter lim="800000"/>
            <a:headEnd/>
            <a:tailEnd/>
          </a:ln>
        </p:spPr>
      </p:pic>
      <p:pic>
        <p:nvPicPr>
          <p:cNvPr id="4098" name="Picture 2">
            <a:extLst>
              <a:ext uri="{FF2B5EF4-FFF2-40B4-BE49-F238E27FC236}">
                <a16:creationId xmlns:a16="http://schemas.microsoft.com/office/drawing/2014/main" id="{1FFB905E-9B54-49AF-90F7-D52CFE1961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3654" y="1541386"/>
            <a:ext cx="68580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926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202EB7-E899-4262-82FF-07E778A2BECA}"/>
              </a:ext>
            </a:extLst>
          </p:cNvPr>
          <p:cNvSpPr>
            <a:spLocks noGrp="1"/>
          </p:cNvSpPr>
          <p:nvPr>
            <p:ph type="title"/>
          </p:nvPr>
        </p:nvSpPr>
        <p:spPr>
          <a:xfrm>
            <a:off x="252919" y="1123837"/>
            <a:ext cx="3059448" cy="4601183"/>
          </a:xfrm>
        </p:spPr>
        <p:txBody>
          <a:bodyPr>
            <a:normAutofit/>
          </a:bodyPr>
          <a:lstStyle/>
          <a:p>
            <a:r>
              <a:rPr lang="nb-NO" b="1" dirty="0"/>
              <a:t>Velkommen</a:t>
            </a:r>
            <a:r>
              <a:rPr lang="nb-NO" dirty="0"/>
              <a:t> </a:t>
            </a:r>
            <a:r>
              <a:rPr lang="nb-NO" b="1" dirty="0"/>
              <a:t>til barnehageåret 2023/2024</a:t>
            </a:r>
          </a:p>
        </p:txBody>
      </p:sp>
      <p:sp>
        <p:nvSpPr>
          <p:cNvPr id="3" name="Plassholder for innhold 2">
            <a:extLst>
              <a:ext uri="{FF2B5EF4-FFF2-40B4-BE49-F238E27FC236}">
                <a16:creationId xmlns:a16="http://schemas.microsoft.com/office/drawing/2014/main" id="{D3DAE1A3-9BE4-46A5-8079-4DBE9752DD50}"/>
              </a:ext>
            </a:extLst>
          </p:cNvPr>
          <p:cNvSpPr>
            <a:spLocks noGrp="1"/>
          </p:cNvSpPr>
          <p:nvPr>
            <p:ph idx="1"/>
          </p:nvPr>
        </p:nvSpPr>
        <p:spPr/>
        <p:txBody>
          <a:bodyPr>
            <a:normAutofit/>
          </a:bodyPr>
          <a:lstStyle/>
          <a:p>
            <a:pPr marL="0" lvl="0" indent="0">
              <a:lnSpc>
                <a:spcPct val="100000"/>
              </a:lnSpc>
              <a:spcAft>
                <a:spcPts val="755"/>
              </a:spcAft>
              <a:buNone/>
            </a:pPr>
            <a:r>
              <a:rPr lang="nb-NO" sz="1600" dirty="0">
                <a:effectLst/>
                <a:ea typeface="Calibri" panose="020F0502020204030204" pitchFamily="34" charset="0"/>
                <a:cs typeface="Georgia" panose="02040502050405020303" pitchFamily="18" charset="0"/>
              </a:rPr>
              <a:t>Barnehageåret er godt i gang, og vi ønsker nye og «gamle» foreldre/foresatte velkommen!</a:t>
            </a:r>
          </a:p>
          <a:p>
            <a:pPr marL="0" lvl="0" indent="0">
              <a:lnSpc>
                <a:spcPct val="100000"/>
              </a:lnSpc>
              <a:spcAft>
                <a:spcPts val="755"/>
              </a:spcAft>
              <a:buNone/>
            </a:pPr>
            <a:r>
              <a:rPr lang="nb-NO" sz="1600" b="1" u="sng" dirty="0">
                <a:effectLst/>
                <a:ea typeface="Calibri" panose="020F0502020204030204" pitchFamily="34" charset="0"/>
                <a:cs typeface="Georgia" panose="02040502050405020303" pitchFamily="18" charset="0"/>
              </a:rPr>
              <a:t>Årsplanen vår bygger på:</a:t>
            </a:r>
          </a:p>
          <a:p>
            <a:pPr marL="342900" lvl="0" indent="-342900">
              <a:lnSpc>
                <a:spcPct val="100000"/>
              </a:lnSpc>
              <a:spcAft>
                <a:spcPts val="755"/>
              </a:spcAft>
              <a:buFont typeface="Symbol" panose="05050102010706020507" pitchFamily="18" charset="2"/>
              <a:buChar char=""/>
            </a:pPr>
            <a:r>
              <a:rPr lang="nb-NO" sz="1600" dirty="0">
                <a:effectLst/>
                <a:ea typeface="Calibri" panose="020F0502020204030204" pitchFamily="34" charset="0"/>
                <a:cs typeface="Georgia" panose="02040502050405020303" pitchFamily="18" charset="0"/>
              </a:rPr>
              <a:t>Lov om Barnehager m/forskrifter 01.01.06</a:t>
            </a:r>
            <a:endParaRPr lang="nb-NO" sz="1600" dirty="0">
              <a:effectLst/>
              <a:ea typeface="Calibri" panose="020F0502020204030204" pitchFamily="34" charset="0"/>
            </a:endParaRPr>
          </a:p>
          <a:p>
            <a:pPr marL="342900" lvl="0" indent="-342900">
              <a:lnSpc>
                <a:spcPct val="100000"/>
              </a:lnSpc>
              <a:spcAft>
                <a:spcPts val="755"/>
              </a:spcAft>
              <a:buFont typeface="Symbol" panose="05050102010706020507" pitchFamily="18" charset="2"/>
              <a:buChar char=""/>
            </a:pPr>
            <a:r>
              <a:rPr lang="nb-NO" sz="1600" dirty="0">
                <a:effectLst/>
                <a:ea typeface="Calibri" panose="020F0502020204030204" pitchFamily="34" charset="0"/>
                <a:cs typeface="Georgia" panose="02040502050405020303" pitchFamily="18" charset="0"/>
              </a:rPr>
              <a:t>Rammeplan om barnehagens innhold og oppgaver. 01.08.17</a:t>
            </a:r>
            <a:endParaRPr lang="nb-NO" sz="1600" dirty="0">
              <a:effectLst/>
              <a:ea typeface="Calibri" panose="020F0502020204030204" pitchFamily="34" charset="0"/>
            </a:endParaRPr>
          </a:p>
          <a:p>
            <a:pPr marL="342900" lvl="0" indent="-342900">
              <a:lnSpc>
                <a:spcPct val="100000"/>
              </a:lnSpc>
              <a:spcAft>
                <a:spcPts val="755"/>
              </a:spcAft>
              <a:buFont typeface="Symbol" panose="05050102010706020507" pitchFamily="18" charset="2"/>
              <a:buChar char=""/>
            </a:pPr>
            <a:r>
              <a:rPr lang="nb-NO" sz="1600" dirty="0">
                <a:effectLst/>
                <a:ea typeface="Calibri" panose="020F0502020204030204" pitchFamily="34" charset="0"/>
                <a:cs typeface="Georgia" panose="02040502050405020303" pitchFamily="18" charset="0"/>
              </a:rPr>
              <a:t>Lov om Barnevern, Helseloven, Arbeidsmiljøloven, m.m. </a:t>
            </a:r>
            <a:endParaRPr lang="nb-NO" sz="1600" dirty="0">
              <a:effectLst/>
              <a:ea typeface="Calibri" panose="020F0502020204030204" pitchFamily="34" charset="0"/>
            </a:endParaRPr>
          </a:p>
          <a:p>
            <a:pPr marL="342900" lvl="0" indent="-342900">
              <a:lnSpc>
                <a:spcPct val="100000"/>
              </a:lnSpc>
              <a:spcAft>
                <a:spcPts val="755"/>
              </a:spcAft>
              <a:buFont typeface="Symbol" panose="05050102010706020507" pitchFamily="18" charset="2"/>
              <a:buChar char=""/>
            </a:pPr>
            <a:r>
              <a:rPr lang="nb-NO" sz="1600" dirty="0">
                <a:effectLst/>
                <a:ea typeface="Calibri" panose="020F0502020204030204" pitchFamily="34" charset="0"/>
                <a:cs typeface="Georgia" panose="02040502050405020303" pitchFamily="18" charset="0"/>
              </a:rPr>
              <a:t>Vedtekter for Kabelvåg barnehage AS</a:t>
            </a:r>
            <a:endParaRPr lang="nb-NO" sz="1600" dirty="0">
              <a:ea typeface="Calibri" panose="020F0502020204030204" pitchFamily="34" charset="0"/>
            </a:endParaRPr>
          </a:p>
          <a:p>
            <a:pPr marL="342900" lvl="0" indent="-342900">
              <a:lnSpc>
                <a:spcPct val="100000"/>
              </a:lnSpc>
              <a:spcAft>
                <a:spcPts val="755"/>
              </a:spcAft>
              <a:buFont typeface="Symbol" panose="05050102010706020507" pitchFamily="18" charset="2"/>
              <a:buChar char=""/>
            </a:pPr>
            <a:r>
              <a:rPr lang="nb-NO" sz="1600" dirty="0">
                <a:effectLst/>
                <a:ea typeface="Calibri" panose="020F0502020204030204" pitchFamily="34" charset="0"/>
                <a:cs typeface="Georgia" panose="02040502050405020303" pitchFamily="18" charset="0"/>
              </a:rPr>
              <a:t>Retningslinjer for mat og måltider i barnehagen (Sosial- og Helsedirektoratet)</a:t>
            </a:r>
            <a:br>
              <a:rPr lang="nb-NO" sz="1600" dirty="0">
                <a:effectLst/>
                <a:ea typeface="Calibri" panose="020F0502020204030204" pitchFamily="34" charset="0"/>
                <a:cs typeface="Georgia" panose="02040502050405020303" pitchFamily="18" charset="0"/>
              </a:rPr>
            </a:br>
            <a:br>
              <a:rPr lang="nb-NO" sz="1600" dirty="0">
                <a:effectLst/>
                <a:ea typeface="Calibri" panose="020F0502020204030204" pitchFamily="34" charset="0"/>
                <a:cs typeface="Georgia" panose="02040502050405020303" pitchFamily="18" charset="0"/>
              </a:rPr>
            </a:br>
            <a:r>
              <a:rPr lang="nb-NO" sz="1600" u="sng" dirty="0"/>
              <a:t>Internasjonale styringsdokument:</a:t>
            </a:r>
          </a:p>
          <a:p>
            <a:pPr>
              <a:lnSpc>
                <a:spcPct val="100000"/>
              </a:lnSpc>
            </a:pPr>
            <a:r>
              <a:rPr lang="nb-NO" sz="1600" dirty="0"/>
              <a:t>FNs verdenserklæring om menneskerettigheter 10.12.1948. </a:t>
            </a:r>
          </a:p>
          <a:p>
            <a:pPr>
              <a:lnSpc>
                <a:spcPct val="100000"/>
              </a:lnSpc>
            </a:pPr>
            <a:r>
              <a:rPr lang="nb-NO" sz="1600" dirty="0"/>
              <a:t>Barnekonvensjonen - barns rettigheter 20.11.1989 </a:t>
            </a:r>
          </a:p>
        </p:txBody>
      </p:sp>
    </p:spTree>
    <p:extLst>
      <p:ext uri="{BB962C8B-B14F-4D97-AF65-F5344CB8AC3E}">
        <p14:creationId xmlns:p14="http://schemas.microsoft.com/office/powerpoint/2010/main" val="1544576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096F869A-F47F-4B27-838B-CAE4CCFC31A9}"/>
              </a:ext>
            </a:extLst>
          </p:cNvPr>
          <p:cNvSpPr txBox="1"/>
          <p:nvPr/>
        </p:nvSpPr>
        <p:spPr>
          <a:xfrm>
            <a:off x="3760745" y="832698"/>
            <a:ext cx="7577771" cy="1575022"/>
          </a:xfrm>
          <a:prstGeom prst="rect">
            <a:avLst/>
          </a:prstGeom>
          <a:ln>
            <a:noFill/>
          </a:ln>
        </p:spPr>
        <p:style>
          <a:lnRef idx="2">
            <a:schemeClr val="dk1"/>
          </a:lnRef>
          <a:fillRef idx="1">
            <a:schemeClr val="lt1"/>
          </a:fillRef>
          <a:effectRef idx="0">
            <a:schemeClr val="dk1"/>
          </a:effectRef>
          <a:fontRef idx="minor">
            <a:schemeClr val="dk1"/>
          </a:fontRef>
        </p:style>
        <p:txBody>
          <a:bodyPr wrap="square" anchor="t">
            <a:normAutofit/>
          </a:bodyPr>
          <a:lstStyle/>
          <a:p>
            <a:pPr>
              <a:lnSpc>
                <a:spcPct val="90000"/>
              </a:lnSpc>
              <a:spcAft>
                <a:spcPts val="600"/>
              </a:spcAft>
            </a:pPr>
            <a:r>
              <a:rPr lang="nb-NO" sz="1400" dirty="0"/>
              <a:t>Barnehagen, skal i samarbeid med foreldre, legge til rette for en trygg og god oppstart i barnehagen. Som ny i barnehagen vil vi i oppstarten ha faste kontaktpersoner der trygghet og tilknytninger står i fokus. Sammen kan vi forstå og møte barnet på best mulig måte. Skriv for oppstart leveres ut før barnet begynner i barnehagen. </a:t>
            </a:r>
          </a:p>
          <a:p>
            <a:pPr>
              <a:lnSpc>
                <a:spcPct val="90000"/>
              </a:lnSpc>
              <a:spcAft>
                <a:spcPts val="600"/>
              </a:spcAft>
            </a:pPr>
            <a:r>
              <a:rPr lang="nb-NO" sz="1400" dirty="0"/>
              <a:t>Vi anbefaler at barnet har korte dager i begynnelsen, hvis dette lar seg gjøre. </a:t>
            </a:r>
          </a:p>
        </p:txBody>
      </p:sp>
      <p:sp>
        <p:nvSpPr>
          <p:cNvPr id="9" name="TekstSylinder 8">
            <a:extLst>
              <a:ext uri="{FF2B5EF4-FFF2-40B4-BE49-F238E27FC236}">
                <a16:creationId xmlns:a16="http://schemas.microsoft.com/office/drawing/2014/main" id="{51E1A71F-AB00-46D1-B7B1-8E2313EDB940}"/>
              </a:ext>
            </a:extLst>
          </p:cNvPr>
          <p:cNvSpPr txBox="1"/>
          <p:nvPr/>
        </p:nvSpPr>
        <p:spPr>
          <a:xfrm>
            <a:off x="3760745" y="2514228"/>
            <a:ext cx="7577771" cy="210006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nchor="t">
            <a:normAutofit/>
          </a:bodyPr>
          <a:lstStyle/>
          <a:p>
            <a:pPr>
              <a:lnSpc>
                <a:spcPct val="90000"/>
              </a:lnSpc>
              <a:spcAft>
                <a:spcPts val="600"/>
              </a:spcAft>
            </a:pPr>
            <a:r>
              <a:rPr lang="nb-NO" sz="1400" dirty="0"/>
              <a:t>Hos oss i barnehagen er barnegruppa samla hver morgen, og hver ettermiddag. </a:t>
            </a:r>
          </a:p>
          <a:p>
            <a:pPr>
              <a:lnSpc>
                <a:spcPct val="90000"/>
              </a:lnSpc>
              <a:spcAft>
                <a:spcPts val="600"/>
              </a:spcAft>
            </a:pPr>
            <a:r>
              <a:rPr lang="nb-NO" sz="1400" dirty="0"/>
              <a:t>I løpet av året har vi godt samarbeid mellom avdelingene og vi bruker ekstra mye tid på å bli kjent med barna når de skal bytte avdeling, enten overgangen skjer til høsten eller i løpet av året. Informasjon om barnet overbringes til den nye avdelingen. Når barnet bytter avdeling i august, skal barnet begynne på sin nye avdeling etter barnehagens ferieavvikling. </a:t>
            </a:r>
            <a:br>
              <a:rPr lang="nb-NO" sz="1400" dirty="0"/>
            </a:br>
            <a:br>
              <a:rPr lang="nb-NO" sz="1400" dirty="0"/>
            </a:br>
            <a:r>
              <a:rPr lang="nb-NO" sz="1400" dirty="0"/>
              <a:t>Hvor lenge dere skal være til stede de første dagen avtales etter behov. Det er mye inntrykk for barnet den første tiden. Det kan derfor være godt for barnet å ha kortere dager. </a:t>
            </a:r>
          </a:p>
          <a:p>
            <a:pPr>
              <a:lnSpc>
                <a:spcPct val="90000"/>
              </a:lnSpc>
              <a:spcAft>
                <a:spcPts val="600"/>
              </a:spcAft>
            </a:pPr>
            <a:endParaRPr lang="nb-NO" sz="1100" dirty="0"/>
          </a:p>
        </p:txBody>
      </p:sp>
      <p:sp>
        <p:nvSpPr>
          <p:cNvPr id="7" name="TekstSylinder 6">
            <a:extLst>
              <a:ext uri="{FF2B5EF4-FFF2-40B4-BE49-F238E27FC236}">
                <a16:creationId xmlns:a16="http://schemas.microsoft.com/office/drawing/2014/main" id="{FE894900-54BB-4A08-9626-0E28E9040A3D}"/>
              </a:ext>
            </a:extLst>
          </p:cNvPr>
          <p:cNvSpPr txBox="1"/>
          <p:nvPr/>
        </p:nvSpPr>
        <p:spPr>
          <a:xfrm>
            <a:off x="3786284" y="4614157"/>
            <a:ext cx="7526694" cy="1953046"/>
          </a:xfrm>
          <a:prstGeom prst="rect">
            <a:avLst/>
          </a:prstGeom>
          <a:ln>
            <a:noFill/>
          </a:ln>
        </p:spPr>
        <p:style>
          <a:lnRef idx="2">
            <a:schemeClr val="dk1"/>
          </a:lnRef>
          <a:fillRef idx="1">
            <a:schemeClr val="lt1"/>
          </a:fillRef>
          <a:effectRef idx="0">
            <a:schemeClr val="dk1"/>
          </a:effectRef>
          <a:fontRef idx="minor">
            <a:schemeClr val="dk1"/>
          </a:fontRef>
        </p:style>
        <p:txBody>
          <a:bodyPr wrap="square" anchor="t">
            <a:normAutofit/>
          </a:bodyPr>
          <a:lstStyle/>
          <a:p>
            <a:pPr>
              <a:lnSpc>
                <a:spcPct val="90000"/>
              </a:lnSpc>
            </a:pPr>
            <a:endParaRPr lang="nb-NO" sz="1200" dirty="0"/>
          </a:p>
          <a:p>
            <a:pPr>
              <a:lnSpc>
                <a:spcPct val="90000"/>
              </a:lnSpc>
            </a:pPr>
            <a:r>
              <a:rPr lang="nb-NO" sz="1400" dirty="0">
                <a:solidFill>
                  <a:srgbClr val="000000"/>
                </a:solidFill>
                <a:effectLst/>
                <a:ea typeface="Calibri" panose="020F0502020204030204" pitchFamily="34" charset="0"/>
                <a:cs typeface="Georgia" panose="02040502050405020303" pitchFamily="18" charset="0"/>
              </a:rPr>
              <a:t>Barnehagen har overgangsrutiner på samarbeid mellom barnehage og skole i forbindelse med skolestart. Rutinen innbefatter </a:t>
            </a:r>
            <a:r>
              <a:rPr lang="nb-NO" sz="1400" dirty="0" err="1">
                <a:solidFill>
                  <a:srgbClr val="000000"/>
                </a:solidFill>
                <a:effectLst/>
                <a:ea typeface="Calibri" panose="020F0502020204030204" pitchFamily="34" charset="0"/>
                <a:cs typeface="Georgia" panose="02040502050405020303" pitchFamily="18" charset="0"/>
              </a:rPr>
              <a:t>bl.a</a:t>
            </a:r>
            <a:r>
              <a:rPr lang="nb-NO" sz="1400" dirty="0">
                <a:solidFill>
                  <a:srgbClr val="000000"/>
                </a:solidFill>
                <a:effectLst/>
                <a:ea typeface="Calibri" panose="020F0502020204030204" pitchFamily="34" charset="0"/>
                <a:cs typeface="Georgia" panose="02040502050405020303" pitchFamily="18" charset="0"/>
              </a:rPr>
              <a:t>:</a:t>
            </a:r>
            <a:endParaRPr lang="nb-NO" sz="1400" dirty="0">
              <a:solidFill>
                <a:srgbClr val="000000"/>
              </a:solidFill>
              <a:effectLst/>
              <a:ea typeface="Calibri" panose="020F0502020204030204" pitchFamily="34" charset="0"/>
            </a:endParaRPr>
          </a:p>
          <a:p>
            <a:pPr>
              <a:lnSpc>
                <a:spcPct val="90000"/>
              </a:lnSpc>
            </a:pPr>
            <a:r>
              <a:rPr lang="nb-NO" sz="1400" dirty="0">
                <a:solidFill>
                  <a:srgbClr val="000000"/>
                </a:solidFill>
                <a:effectLst/>
                <a:ea typeface="Calibri" panose="020F0502020204030204" pitchFamily="34" charset="0"/>
                <a:cs typeface="Georgia" panose="02040502050405020303" pitchFamily="18" charset="0"/>
              </a:rPr>
              <a:t> </a:t>
            </a:r>
            <a:endParaRPr lang="nb-NO" sz="1400" dirty="0">
              <a:solidFill>
                <a:srgbClr val="000000"/>
              </a:solidFill>
              <a:effectLst/>
              <a:ea typeface="Calibri" panose="020F0502020204030204" pitchFamily="34" charset="0"/>
            </a:endParaRPr>
          </a:p>
          <a:p>
            <a:pPr marL="342900" lvl="0" indent="-342900">
              <a:lnSpc>
                <a:spcPct val="90000"/>
              </a:lnSpc>
              <a:spcAft>
                <a:spcPts val="740"/>
              </a:spcAft>
              <a:buFont typeface="Symbol" panose="05050102010706020507" pitchFamily="18" charset="2"/>
              <a:buChar char=""/>
            </a:pPr>
            <a:r>
              <a:rPr lang="nb-NO" sz="1400" dirty="0">
                <a:solidFill>
                  <a:srgbClr val="000000"/>
                </a:solidFill>
                <a:effectLst/>
                <a:ea typeface="Calibri" panose="020F0502020204030204" pitchFamily="34" charset="0"/>
                <a:cs typeface="Georgia" panose="02040502050405020303" pitchFamily="18" charset="0"/>
              </a:rPr>
              <a:t>Flere </a:t>
            </a:r>
            <a:r>
              <a:rPr lang="nb-NO" sz="1400" dirty="0" err="1">
                <a:solidFill>
                  <a:srgbClr val="000000"/>
                </a:solidFill>
                <a:effectLst/>
                <a:ea typeface="Calibri" panose="020F0502020204030204" pitchFamily="34" charset="0"/>
                <a:cs typeface="Georgia" panose="02040502050405020303" pitchFamily="18" charset="0"/>
              </a:rPr>
              <a:t>turdager</a:t>
            </a:r>
            <a:r>
              <a:rPr lang="nb-NO" sz="1400" dirty="0">
                <a:solidFill>
                  <a:srgbClr val="000000"/>
                </a:solidFill>
                <a:effectLst/>
                <a:ea typeface="Calibri" panose="020F0502020204030204" pitchFamily="34" charset="0"/>
                <a:cs typeface="Georgia" panose="02040502050405020303" pitchFamily="18" charset="0"/>
              </a:rPr>
              <a:t> gjennom året der 1. klasse og alle førskolebarna i Kabelvåg deltar</a:t>
            </a:r>
            <a:endParaRPr lang="nb-NO" sz="1400" dirty="0">
              <a:solidFill>
                <a:srgbClr val="000000"/>
              </a:solidFill>
              <a:effectLst/>
              <a:ea typeface="Calibri" panose="020F0502020204030204" pitchFamily="34" charset="0"/>
            </a:endParaRPr>
          </a:p>
          <a:p>
            <a:pPr marL="342900" lvl="0" indent="-342900">
              <a:lnSpc>
                <a:spcPct val="90000"/>
              </a:lnSpc>
              <a:spcAft>
                <a:spcPts val="740"/>
              </a:spcAft>
              <a:buFont typeface="Symbol" panose="05050102010706020507" pitchFamily="18" charset="2"/>
              <a:buChar char=""/>
            </a:pPr>
            <a:r>
              <a:rPr lang="nb-NO" sz="1400" dirty="0">
                <a:solidFill>
                  <a:srgbClr val="000000"/>
                </a:solidFill>
                <a:effectLst/>
                <a:ea typeface="Calibri" panose="020F0502020204030204" pitchFamily="34" charset="0"/>
                <a:cs typeface="Georgia" panose="02040502050405020303" pitchFamily="18" charset="0"/>
              </a:rPr>
              <a:t>Felles aktivitetsdag for alle førskolebarna i Kabelvåg.</a:t>
            </a:r>
            <a:endParaRPr lang="nb-NO" sz="1400" dirty="0">
              <a:solidFill>
                <a:srgbClr val="000000"/>
              </a:solidFill>
              <a:effectLst/>
              <a:ea typeface="Calibri" panose="020F0502020204030204" pitchFamily="34" charset="0"/>
            </a:endParaRPr>
          </a:p>
          <a:p>
            <a:pPr marL="342900" lvl="0" indent="-342900">
              <a:lnSpc>
                <a:spcPct val="90000"/>
              </a:lnSpc>
              <a:spcAft>
                <a:spcPts val="740"/>
              </a:spcAft>
              <a:buFont typeface="Symbol" panose="05050102010706020507" pitchFamily="18" charset="2"/>
              <a:buChar char=""/>
            </a:pPr>
            <a:r>
              <a:rPr lang="nb-NO" sz="1400" dirty="0">
                <a:solidFill>
                  <a:srgbClr val="000000"/>
                </a:solidFill>
                <a:effectLst/>
                <a:ea typeface="Calibri" panose="020F0502020204030204" pitchFamily="34" charset="0"/>
                <a:cs typeface="Georgia" panose="02040502050405020303" pitchFamily="18" charset="0"/>
              </a:rPr>
              <a:t>Foreldresamtale med fokus på skolestart</a:t>
            </a:r>
            <a:endParaRPr lang="nb-NO" sz="1400" dirty="0">
              <a:solidFill>
                <a:srgbClr val="000000"/>
              </a:solidFill>
              <a:effectLst/>
              <a:ea typeface="Calibri" panose="020F0502020204030204" pitchFamily="34" charset="0"/>
            </a:endParaRPr>
          </a:p>
          <a:p>
            <a:pPr marL="342900" lvl="0" indent="-342900">
              <a:lnSpc>
                <a:spcPct val="90000"/>
              </a:lnSpc>
              <a:buFont typeface="Symbol" panose="05050102010706020507" pitchFamily="18" charset="2"/>
              <a:buChar char=""/>
            </a:pPr>
            <a:r>
              <a:rPr lang="nb-NO" sz="1400" dirty="0">
                <a:solidFill>
                  <a:srgbClr val="000000"/>
                </a:solidFill>
                <a:effectLst/>
                <a:ea typeface="Calibri" panose="020F0502020204030204" pitchFamily="34" charset="0"/>
                <a:cs typeface="Georgia" panose="02040502050405020303" pitchFamily="18" charset="0"/>
              </a:rPr>
              <a:t>Skolen inviterer til førskoledag og foreldremøte. </a:t>
            </a:r>
            <a:endParaRPr lang="nb-NO" sz="1400" dirty="0">
              <a:solidFill>
                <a:srgbClr val="000000"/>
              </a:solidFill>
              <a:effectLst/>
              <a:ea typeface="Calibri" panose="020F0502020204030204" pitchFamily="34" charset="0"/>
            </a:endParaRPr>
          </a:p>
          <a:p>
            <a:pPr>
              <a:lnSpc>
                <a:spcPct val="90000"/>
              </a:lnSpc>
            </a:pPr>
            <a:endParaRPr lang="nb-NO" sz="1100" dirty="0"/>
          </a:p>
        </p:txBody>
      </p:sp>
      <p:sp>
        <p:nvSpPr>
          <p:cNvPr id="3" name="TekstSylinder 2">
            <a:extLst>
              <a:ext uri="{FF2B5EF4-FFF2-40B4-BE49-F238E27FC236}">
                <a16:creationId xmlns:a16="http://schemas.microsoft.com/office/drawing/2014/main" id="{3D450913-B8A0-13DB-3D51-F122BD314B94}"/>
              </a:ext>
            </a:extLst>
          </p:cNvPr>
          <p:cNvSpPr txBox="1"/>
          <p:nvPr/>
        </p:nvSpPr>
        <p:spPr>
          <a:xfrm>
            <a:off x="-6220" y="1043932"/>
            <a:ext cx="6102220" cy="994118"/>
          </a:xfrm>
          <a:prstGeom prst="rect">
            <a:avLst/>
          </a:prstGeom>
          <a:noFill/>
        </p:spPr>
        <p:txBody>
          <a:bodyPr wrap="square">
            <a:spAutoFit/>
          </a:bodyPr>
          <a:lstStyle/>
          <a:p>
            <a:pPr>
              <a:lnSpc>
                <a:spcPct val="90000"/>
              </a:lnSpc>
              <a:spcAft>
                <a:spcPts val="600"/>
              </a:spcAft>
            </a:pPr>
            <a:r>
              <a:rPr lang="nb-NO" dirty="0">
                <a:solidFill>
                  <a:schemeClr val="bg1"/>
                </a:solidFill>
                <a:latin typeface="+mj-lt"/>
              </a:rPr>
              <a:t>Samarbeid og overganger: </a:t>
            </a:r>
          </a:p>
          <a:p>
            <a:pPr>
              <a:lnSpc>
                <a:spcPct val="90000"/>
              </a:lnSpc>
              <a:spcAft>
                <a:spcPts val="600"/>
              </a:spcAft>
            </a:pPr>
            <a:r>
              <a:rPr lang="nb-NO" dirty="0">
                <a:solidFill>
                  <a:schemeClr val="bg1"/>
                </a:solidFill>
                <a:latin typeface="+mj-lt"/>
              </a:rPr>
              <a:t>Når barnet begynner i </a:t>
            </a:r>
          </a:p>
          <a:p>
            <a:pPr>
              <a:lnSpc>
                <a:spcPct val="90000"/>
              </a:lnSpc>
              <a:spcAft>
                <a:spcPts val="600"/>
              </a:spcAft>
            </a:pPr>
            <a:r>
              <a:rPr lang="nb-NO" dirty="0">
                <a:solidFill>
                  <a:schemeClr val="bg1"/>
                </a:solidFill>
                <a:latin typeface="+mj-lt"/>
              </a:rPr>
              <a:t>barnehagen</a:t>
            </a:r>
            <a:r>
              <a:rPr lang="nb-NO" sz="1600" dirty="0">
                <a:solidFill>
                  <a:schemeClr val="bg1"/>
                </a:solidFill>
                <a:latin typeface="+mj-lt"/>
              </a:rPr>
              <a:t>. </a:t>
            </a:r>
          </a:p>
        </p:txBody>
      </p:sp>
      <p:sp>
        <p:nvSpPr>
          <p:cNvPr id="6" name="TekstSylinder 5">
            <a:extLst>
              <a:ext uri="{FF2B5EF4-FFF2-40B4-BE49-F238E27FC236}">
                <a16:creationId xmlns:a16="http://schemas.microsoft.com/office/drawing/2014/main" id="{F115BB07-B73A-7957-08EF-A20D452CFD39}"/>
              </a:ext>
            </a:extLst>
          </p:cNvPr>
          <p:cNvSpPr txBox="1"/>
          <p:nvPr/>
        </p:nvSpPr>
        <p:spPr>
          <a:xfrm>
            <a:off x="121298" y="2973331"/>
            <a:ext cx="6120880" cy="590931"/>
          </a:xfrm>
          <a:prstGeom prst="rect">
            <a:avLst/>
          </a:prstGeom>
          <a:noFill/>
        </p:spPr>
        <p:txBody>
          <a:bodyPr wrap="square">
            <a:spAutoFit/>
          </a:bodyPr>
          <a:lstStyle/>
          <a:p>
            <a:pPr>
              <a:lnSpc>
                <a:spcPct val="90000"/>
              </a:lnSpc>
              <a:spcAft>
                <a:spcPts val="600"/>
              </a:spcAft>
            </a:pPr>
            <a:r>
              <a:rPr lang="nb-NO" sz="1800" dirty="0">
                <a:solidFill>
                  <a:schemeClr val="bg1"/>
                </a:solidFill>
                <a:latin typeface="+mj-lt"/>
              </a:rPr>
              <a:t>Samarbeid og overganger: </a:t>
            </a:r>
            <a:br>
              <a:rPr lang="nb-NO" sz="1800" dirty="0">
                <a:solidFill>
                  <a:schemeClr val="bg1"/>
                </a:solidFill>
                <a:latin typeface="+mj-lt"/>
              </a:rPr>
            </a:br>
            <a:r>
              <a:rPr lang="nb-NO" sz="1800" dirty="0">
                <a:solidFill>
                  <a:schemeClr val="bg1"/>
                </a:solidFill>
                <a:latin typeface="+mj-lt"/>
              </a:rPr>
              <a:t>Overgang innad i barnehagen</a:t>
            </a:r>
          </a:p>
        </p:txBody>
      </p:sp>
      <p:sp>
        <p:nvSpPr>
          <p:cNvPr id="10" name="TekstSylinder 9">
            <a:extLst>
              <a:ext uri="{FF2B5EF4-FFF2-40B4-BE49-F238E27FC236}">
                <a16:creationId xmlns:a16="http://schemas.microsoft.com/office/drawing/2014/main" id="{E396D79F-EBC1-DF7F-26CE-BB2B8609A560}"/>
              </a:ext>
            </a:extLst>
          </p:cNvPr>
          <p:cNvSpPr txBox="1"/>
          <p:nvPr/>
        </p:nvSpPr>
        <p:spPr>
          <a:xfrm>
            <a:off x="44175" y="5013531"/>
            <a:ext cx="6120880" cy="840230"/>
          </a:xfrm>
          <a:prstGeom prst="rect">
            <a:avLst/>
          </a:prstGeom>
          <a:noFill/>
        </p:spPr>
        <p:txBody>
          <a:bodyPr wrap="square">
            <a:spAutoFit/>
          </a:bodyPr>
          <a:lstStyle/>
          <a:p>
            <a:pPr>
              <a:lnSpc>
                <a:spcPct val="90000"/>
              </a:lnSpc>
            </a:pPr>
            <a:r>
              <a:rPr lang="nb-NO" sz="1800" dirty="0">
                <a:solidFill>
                  <a:schemeClr val="bg1"/>
                </a:solidFill>
              </a:rPr>
              <a:t>Samarbeid og overganger: </a:t>
            </a:r>
          </a:p>
          <a:p>
            <a:pPr>
              <a:lnSpc>
                <a:spcPct val="90000"/>
              </a:lnSpc>
            </a:pPr>
            <a:r>
              <a:rPr lang="nb-NO" sz="1800" dirty="0">
                <a:solidFill>
                  <a:schemeClr val="bg1"/>
                </a:solidFill>
              </a:rPr>
              <a:t>Overgang mellom </a:t>
            </a:r>
          </a:p>
          <a:p>
            <a:pPr>
              <a:lnSpc>
                <a:spcPct val="90000"/>
              </a:lnSpc>
            </a:pPr>
            <a:r>
              <a:rPr lang="nb-NO" sz="1800" dirty="0">
                <a:solidFill>
                  <a:schemeClr val="bg1"/>
                </a:solidFill>
              </a:rPr>
              <a:t>barnehage og skole</a:t>
            </a:r>
          </a:p>
        </p:txBody>
      </p:sp>
      <p:sp>
        <p:nvSpPr>
          <p:cNvPr id="11" name="Pil: høyre 10">
            <a:extLst>
              <a:ext uri="{FF2B5EF4-FFF2-40B4-BE49-F238E27FC236}">
                <a16:creationId xmlns:a16="http://schemas.microsoft.com/office/drawing/2014/main" id="{BDF76553-E1D2-DCC5-F0D5-4C1D67BF8933}"/>
              </a:ext>
            </a:extLst>
          </p:cNvPr>
          <p:cNvSpPr/>
          <p:nvPr/>
        </p:nvSpPr>
        <p:spPr>
          <a:xfrm>
            <a:off x="2687216" y="1524062"/>
            <a:ext cx="625151" cy="31406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13" name="Pil: høyre 12">
            <a:extLst>
              <a:ext uri="{FF2B5EF4-FFF2-40B4-BE49-F238E27FC236}">
                <a16:creationId xmlns:a16="http://schemas.microsoft.com/office/drawing/2014/main" id="{1F258D5A-20C5-98AD-6874-E8CDEBDA388C}"/>
              </a:ext>
            </a:extLst>
          </p:cNvPr>
          <p:cNvSpPr/>
          <p:nvPr/>
        </p:nvSpPr>
        <p:spPr>
          <a:xfrm>
            <a:off x="2687215" y="5433646"/>
            <a:ext cx="625151" cy="31406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il: høyre 13">
            <a:extLst>
              <a:ext uri="{FF2B5EF4-FFF2-40B4-BE49-F238E27FC236}">
                <a16:creationId xmlns:a16="http://schemas.microsoft.com/office/drawing/2014/main" id="{DE0C231A-23FF-29B9-C35D-17EB14E9589A}"/>
              </a:ext>
            </a:extLst>
          </p:cNvPr>
          <p:cNvSpPr/>
          <p:nvPr/>
        </p:nvSpPr>
        <p:spPr>
          <a:xfrm>
            <a:off x="2668554" y="3568239"/>
            <a:ext cx="625151" cy="31406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59401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AutoShape 50">
            <a:extLst>
              <a:ext uri="{FF2B5EF4-FFF2-40B4-BE49-F238E27FC236}">
                <a16:creationId xmlns:a16="http://schemas.microsoft.com/office/drawing/2014/main" id="{6516DD3A-B167-4871-A35F-1C56592A58F4}"/>
              </a:ext>
            </a:extLst>
          </p:cNvPr>
          <p:cNvSpPr>
            <a:spLocks noChangeArrowheads="1"/>
          </p:cNvSpPr>
          <p:nvPr/>
        </p:nvSpPr>
        <p:spPr bwMode="auto">
          <a:xfrm>
            <a:off x="4136572" y="486748"/>
            <a:ext cx="7592008" cy="6440260"/>
          </a:xfrm>
          <a:prstGeom prst="roundRect">
            <a:avLst>
              <a:gd name="adj" fmla="val 16667"/>
            </a:avLst>
          </a:prstGeom>
          <a:effectLst/>
        </p:spPr>
        <p:txBody>
          <a:bodyPr rot="0" vert="horz" lIns="91440" tIns="45720" rIns="91440" bIns="45720" rtlCol="0" anchorCtr="0">
            <a:normAutofit fontScale="25000" lnSpcReduction="20000"/>
          </a:bodyPr>
          <a:lstStyle/>
          <a:p>
            <a:pPr>
              <a:lnSpc>
                <a:spcPct val="120000"/>
              </a:lnSpc>
            </a:pPr>
            <a:r>
              <a:rPr lang="nb-NO" sz="4800" dirty="0">
                <a:solidFill>
                  <a:srgbClr val="000000"/>
                </a:solidFill>
                <a:effectLst/>
                <a:ea typeface="Calibri" panose="020F0502020204030204" pitchFamily="34" charset="0"/>
                <a:cs typeface="Times New Roman" panose="02020603050405020304" pitchFamily="18" charset="0"/>
              </a:rPr>
              <a:t>Overgangen mellom barnehage og skole skal ifølge rammeplanen preges av en god og trygg overgang, hvor barnehagen skal tilrettelegge for erfaringer som gir et godt grunnlag og motivasjon for å begynne på skolen. For å skape et godt grunnlag og motivasjon har vi dermed følgende fokusområder:</a:t>
            </a:r>
            <a:endParaRPr lang="nb-NO" sz="4800" dirty="0">
              <a:effectLst/>
              <a:ea typeface="Calibri" panose="020F0502020204030204" pitchFamily="34" charset="0"/>
              <a:cs typeface="Times New Roman" panose="02020603050405020304" pitchFamily="18" charset="0"/>
            </a:endParaRPr>
          </a:p>
          <a:p>
            <a:pPr marL="342900" lvl="0" indent="-342900">
              <a:lnSpc>
                <a:spcPct val="120000"/>
              </a:lnSpc>
              <a:buFont typeface="Courier New" panose="02070309020205020404" pitchFamily="49" charset="0"/>
              <a:buChar char="o"/>
            </a:pPr>
            <a:r>
              <a:rPr lang="nb-NO" sz="4800" dirty="0">
                <a:effectLst/>
                <a:ea typeface="Calibri" panose="020F0502020204030204" pitchFamily="34" charset="0"/>
                <a:cs typeface="Times New Roman" panose="02020603050405020304" pitchFamily="18" charset="0"/>
              </a:rPr>
              <a:t>Styrke sosial kompetanse</a:t>
            </a:r>
          </a:p>
          <a:p>
            <a:pPr marL="342900" lvl="0" indent="-342900">
              <a:lnSpc>
                <a:spcPct val="120000"/>
              </a:lnSpc>
              <a:buFont typeface="Courier New" panose="02070309020205020404" pitchFamily="49" charset="0"/>
              <a:buChar char="o"/>
            </a:pPr>
            <a:r>
              <a:rPr lang="nb-NO" sz="4800" dirty="0">
                <a:effectLst/>
                <a:ea typeface="Calibri" panose="020F0502020204030204" pitchFamily="34" charset="0"/>
                <a:cs typeface="Times New Roman" panose="02020603050405020304" pitchFamily="18" charset="0"/>
              </a:rPr>
              <a:t>Vennerelasjoner</a:t>
            </a:r>
          </a:p>
          <a:p>
            <a:pPr marL="342900" lvl="0" indent="-342900">
              <a:lnSpc>
                <a:spcPct val="120000"/>
              </a:lnSpc>
              <a:buFont typeface="Courier New" panose="02070309020205020404" pitchFamily="49" charset="0"/>
              <a:buChar char="o"/>
            </a:pPr>
            <a:r>
              <a:rPr lang="nb-NO" sz="4800" dirty="0">
                <a:effectLst/>
                <a:ea typeface="Calibri" panose="020F0502020204030204" pitchFamily="34" charset="0"/>
                <a:cs typeface="Times New Roman" panose="02020603050405020304" pitchFamily="18" charset="0"/>
              </a:rPr>
              <a:t>Personlige grenser </a:t>
            </a:r>
          </a:p>
          <a:p>
            <a:pPr marL="342900" lvl="0" indent="-342900">
              <a:lnSpc>
                <a:spcPct val="120000"/>
              </a:lnSpc>
              <a:spcAft>
                <a:spcPts val="800"/>
              </a:spcAft>
              <a:buFont typeface="Courier New" panose="02070309020205020404" pitchFamily="49" charset="0"/>
              <a:buChar char="o"/>
            </a:pPr>
            <a:r>
              <a:rPr lang="nb-NO" sz="4800" dirty="0">
                <a:effectLst/>
                <a:ea typeface="Calibri" panose="020F0502020204030204" pitchFamily="34" charset="0"/>
                <a:cs typeface="Times New Roman" panose="02020603050405020304" pitchFamily="18" charset="0"/>
              </a:rPr>
              <a:t>Friluftsliv</a:t>
            </a:r>
          </a:p>
          <a:p>
            <a:pPr>
              <a:lnSpc>
                <a:spcPct val="120000"/>
              </a:lnSpc>
              <a:spcAft>
                <a:spcPts val="800"/>
              </a:spcAft>
            </a:pPr>
            <a:r>
              <a:rPr lang="nb-NO" sz="4800" b="1" u="sng" dirty="0">
                <a:effectLst/>
                <a:ea typeface="Calibri" panose="020F0502020204030204" pitchFamily="34" charset="0"/>
                <a:cs typeface="Times New Roman" panose="02020603050405020304" pitchFamily="18" charset="0"/>
              </a:rPr>
              <a:t>Sosial kompetanse</a:t>
            </a:r>
            <a:br>
              <a:rPr lang="nb-NO" sz="4800" b="1" u="sng" dirty="0">
                <a:ea typeface="Calibri" panose="020F0502020204030204" pitchFamily="34" charset="0"/>
                <a:cs typeface="Times New Roman" panose="02020603050405020304" pitchFamily="18" charset="0"/>
              </a:rPr>
            </a:br>
            <a:r>
              <a:rPr lang="nb-NO" sz="4800" dirty="0">
                <a:effectLst/>
                <a:ea typeface="Calibri" panose="020F0502020204030204" pitchFamily="34" charset="0"/>
                <a:cs typeface="Times New Roman" panose="02020603050405020304" pitchFamily="18" charset="0"/>
              </a:rPr>
              <a:t>Sosial kompetanse er en forutsetning for barnas utbytte og læringskapasitet på skolebenken ifølge forskning. Det er derfor et viktig fokusområde gjennom barnehageåret som en del av å skape et godt grunnlag i overgangen. På skolegruppa er vi dermed tilstedeværende voksne som skal støtte barnas sosiale interaksjoner gjennom ros og anerkjennelse. </a:t>
            </a:r>
          </a:p>
          <a:p>
            <a:pPr>
              <a:lnSpc>
                <a:spcPct val="120000"/>
              </a:lnSpc>
              <a:spcAft>
                <a:spcPts val="800"/>
              </a:spcAft>
            </a:pPr>
            <a:r>
              <a:rPr lang="nb-NO" sz="4800" b="1" u="sng" dirty="0">
                <a:effectLst/>
                <a:ea typeface="Calibri" panose="020F0502020204030204" pitchFamily="34" charset="0"/>
                <a:cs typeface="Times New Roman" panose="02020603050405020304" pitchFamily="18" charset="0"/>
              </a:rPr>
              <a:t>Vennerelasjoner</a:t>
            </a:r>
            <a:br>
              <a:rPr lang="nb-NO" sz="4800" b="1" u="sng" dirty="0">
                <a:ea typeface="Calibri" panose="020F0502020204030204" pitchFamily="34" charset="0"/>
                <a:cs typeface="Times New Roman" panose="02020603050405020304" pitchFamily="18" charset="0"/>
              </a:rPr>
            </a:br>
            <a:r>
              <a:rPr lang="nb-NO" sz="4800" dirty="0">
                <a:effectLst/>
                <a:ea typeface="Calibri" panose="020F0502020204030204" pitchFamily="34" charset="0"/>
                <a:cs typeface="Times New Roman" panose="02020603050405020304" pitchFamily="18" charset="0"/>
              </a:rPr>
              <a:t>Sosial kompetanse gjenspeiles i vennerelasjoner og er en forutsetning for å kunne delta i et større fellesskap. Vi har dermed søkelys på samarbeid og sosiale samspill hvor alle barna har muligheten til å føle seg betydningsfull i barnegruppa. </a:t>
            </a:r>
          </a:p>
          <a:p>
            <a:pPr>
              <a:lnSpc>
                <a:spcPct val="120000"/>
              </a:lnSpc>
              <a:spcAft>
                <a:spcPts val="800"/>
              </a:spcAft>
            </a:pPr>
            <a:r>
              <a:rPr lang="nb-NO" sz="4800" b="1" u="sng" dirty="0">
                <a:effectLst/>
                <a:ea typeface="Calibri" panose="020F0502020204030204" pitchFamily="34" charset="0"/>
                <a:cs typeface="Times New Roman" panose="02020603050405020304" pitchFamily="18" charset="0"/>
              </a:rPr>
              <a:t>Personlige grenser</a:t>
            </a:r>
            <a:br>
              <a:rPr lang="nb-NO" sz="4800" b="1" u="sng" dirty="0">
                <a:ea typeface="Calibri" panose="020F0502020204030204" pitchFamily="34" charset="0"/>
                <a:cs typeface="Times New Roman" panose="02020603050405020304" pitchFamily="18" charset="0"/>
              </a:rPr>
            </a:br>
            <a:r>
              <a:rPr lang="nb-NO" sz="4800" dirty="0">
                <a:effectLst/>
                <a:ea typeface="Calibri" panose="020F0502020204030204" pitchFamily="34" charset="0"/>
                <a:cs typeface="Times New Roman" panose="02020603050405020304" pitchFamily="18" charset="0"/>
              </a:rPr>
              <a:t>I rammeplanen løftes det frem at vennskap og fellesskap innebærer å støtte barna i å sette egne grenser, respektere andres grenser og finne løsninger i konfliktsituasjoner. For et godt helhetlig grunnlag ønsker vi å jobbe med barnas kjennskap til seg selv som en forutsetning i å bli kjent med sine personlige grenser. Her vil hele kroppen inkluderes gjennom å lære om hvordan kroppen fungerer og hvilke følelser man har, for å bli kjent med hvem man er, hva man liker og ikke liker.  </a:t>
            </a:r>
          </a:p>
          <a:p>
            <a:pPr>
              <a:lnSpc>
                <a:spcPct val="120000"/>
              </a:lnSpc>
              <a:spcAft>
                <a:spcPts val="800"/>
              </a:spcAft>
            </a:pPr>
            <a:r>
              <a:rPr lang="nb-NO" sz="4800" b="1" u="sng" dirty="0">
                <a:effectLst/>
                <a:ea typeface="Calibri" panose="020F0502020204030204" pitchFamily="34" charset="0"/>
                <a:cs typeface="Times New Roman" panose="02020603050405020304" pitchFamily="18" charset="0"/>
              </a:rPr>
              <a:t>Friluftsliv</a:t>
            </a:r>
            <a:br>
              <a:rPr lang="nb-NO" sz="4800" b="1" u="sng" dirty="0">
                <a:ea typeface="Calibri" panose="020F0502020204030204" pitchFamily="34" charset="0"/>
                <a:cs typeface="Times New Roman" panose="02020603050405020304" pitchFamily="18" charset="0"/>
              </a:rPr>
            </a:br>
            <a:r>
              <a:rPr lang="nb-NO" sz="4800" dirty="0">
                <a:effectLst/>
                <a:ea typeface="Calibri" panose="020F0502020204030204" pitchFamily="34" charset="0"/>
                <a:cs typeface="Times New Roman" panose="02020603050405020304" pitchFamily="18" charset="0"/>
              </a:rPr>
              <a:t>En bærekraftig utvikling handler om å lære å ta vare på seg selv, men også naturen. Opplæringens verdigrunnlag i grunnskolen har i likhet med barnehagen også fokus på ivaretakelse gjennom naturen gjennom respekt og miljøbevissthet.</a:t>
            </a:r>
          </a:p>
          <a:p>
            <a:pPr>
              <a:lnSpc>
                <a:spcPct val="90000"/>
              </a:lnSpc>
            </a:pPr>
            <a:r>
              <a:rPr lang="en-US" sz="800" dirty="0">
                <a:effectLst/>
              </a:rPr>
              <a:t> </a:t>
            </a:r>
          </a:p>
        </p:txBody>
      </p:sp>
      <p:sp>
        <p:nvSpPr>
          <p:cNvPr id="3" name="TekstSylinder 2">
            <a:extLst>
              <a:ext uri="{FF2B5EF4-FFF2-40B4-BE49-F238E27FC236}">
                <a16:creationId xmlns:a16="http://schemas.microsoft.com/office/drawing/2014/main" id="{920B084A-2253-44D7-A3E3-B59F73BE0D44}"/>
              </a:ext>
            </a:extLst>
          </p:cNvPr>
          <p:cNvSpPr txBox="1"/>
          <p:nvPr/>
        </p:nvSpPr>
        <p:spPr>
          <a:xfrm>
            <a:off x="839755" y="1268298"/>
            <a:ext cx="6102220" cy="437043"/>
          </a:xfrm>
          <a:prstGeom prst="rect">
            <a:avLst/>
          </a:prstGeom>
          <a:noFill/>
        </p:spPr>
        <p:txBody>
          <a:bodyPr wrap="square">
            <a:spAutoFit/>
          </a:bodyPr>
          <a:lstStyle/>
          <a:p>
            <a:pPr>
              <a:lnSpc>
                <a:spcPct val="120000"/>
              </a:lnSpc>
            </a:pPr>
            <a:r>
              <a:rPr lang="nb-NO" sz="2000" b="1" dirty="0">
                <a:solidFill>
                  <a:schemeClr val="bg1"/>
                </a:solidFill>
                <a:effectLst/>
                <a:latin typeface="+mj-lt"/>
              </a:rPr>
              <a:t>Skolegruppa </a:t>
            </a:r>
            <a:endParaRPr lang="nb-NO" sz="2000" dirty="0">
              <a:solidFill>
                <a:schemeClr val="bg1"/>
              </a:solidFill>
              <a:effectLst/>
              <a:latin typeface="+mj-lt"/>
            </a:endParaRPr>
          </a:p>
        </p:txBody>
      </p:sp>
      <p:pic>
        <p:nvPicPr>
          <p:cNvPr id="7" name="Bilde 6" descr="Et bilde som inneholder ildsted, brann, flamme, varme&#10;&#10;Automatisk generert beskrivelse">
            <a:extLst>
              <a:ext uri="{FF2B5EF4-FFF2-40B4-BE49-F238E27FC236}">
                <a16:creationId xmlns:a16="http://schemas.microsoft.com/office/drawing/2014/main" id="{EFC7E15B-F825-E500-9ADA-615E39B40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20" y="2286001"/>
            <a:ext cx="2428292" cy="3237722"/>
          </a:xfrm>
          <a:prstGeom prst="rect">
            <a:avLst/>
          </a:prstGeom>
        </p:spPr>
      </p:pic>
    </p:spTree>
    <p:extLst>
      <p:ext uri="{BB962C8B-B14F-4D97-AF65-F5344CB8AC3E}">
        <p14:creationId xmlns:p14="http://schemas.microsoft.com/office/powerpoint/2010/main" val="2081040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4">
            <a:extLst>
              <a:ext uri="{FF2B5EF4-FFF2-40B4-BE49-F238E27FC236}">
                <a16:creationId xmlns:a16="http://schemas.microsoft.com/office/drawing/2014/main" id="{C403338E-BAD4-3A54-200E-48C0E5E9595E}"/>
              </a:ext>
            </a:extLst>
          </p:cNvPr>
          <p:cNvGraphicFramePr>
            <a:graphicFrameLocks noGrp="1"/>
          </p:cNvGraphicFramePr>
          <p:nvPr>
            <p:extLst>
              <p:ext uri="{D42A27DB-BD31-4B8C-83A1-F6EECF244321}">
                <p14:modId xmlns:p14="http://schemas.microsoft.com/office/powerpoint/2010/main" val="3597120152"/>
              </p:ext>
            </p:extLst>
          </p:nvPr>
        </p:nvGraphicFramePr>
        <p:xfrm>
          <a:off x="3892990" y="680847"/>
          <a:ext cx="7568697" cy="5496303"/>
        </p:xfrm>
        <a:graphic>
          <a:graphicData uri="http://schemas.openxmlformats.org/drawingml/2006/table">
            <a:tbl>
              <a:tblPr firstRow="1" bandRow="1">
                <a:tableStyleId>{5C22544A-7EE6-4342-B048-85BDC9FD1C3A}</a:tableStyleId>
              </a:tblPr>
              <a:tblGrid>
                <a:gridCol w="2522899">
                  <a:extLst>
                    <a:ext uri="{9D8B030D-6E8A-4147-A177-3AD203B41FA5}">
                      <a16:colId xmlns:a16="http://schemas.microsoft.com/office/drawing/2014/main" val="2510834351"/>
                    </a:ext>
                  </a:extLst>
                </a:gridCol>
                <a:gridCol w="1966233">
                  <a:extLst>
                    <a:ext uri="{9D8B030D-6E8A-4147-A177-3AD203B41FA5}">
                      <a16:colId xmlns:a16="http://schemas.microsoft.com/office/drawing/2014/main" val="1975468999"/>
                    </a:ext>
                  </a:extLst>
                </a:gridCol>
                <a:gridCol w="3079565">
                  <a:extLst>
                    <a:ext uri="{9D8B030D-6E8A-4147-A177-3AD203B41FA5}">
                      <a16:colId xmlns:a16="http://schemas.microsoft.com/office/drawing/2014/main" val="1070643119"/>
                    </a:ext>
                  </a:extLst>
                </a:gridCol>
              </a:tblGrid>
              <a:tr h="619503">
                <a:tc>
                  <a:txBody>
                    <a:bodyPr/>
                    <a:lstStyle/>
                    <a:p>
                      <a:r>
                        <a:rPr lang="nb-NO" dirty="0"/>
                        <a:t>Språkhjulet</a:t>
                      </a:r>
                    </a:p>
                  </a:txBody>
                  <a:tcPr/>
                </a:tc>
                <a:tc>
                  <a:txBody>
                    <a:bodyPr/>
                    <a:lstStyle/>
                    <a:p>
                      <a:r>
                        <a:rPr lang="nb-NO" dirty="0"/>
                        <a:t>Steg for steg</a:t>
                      </a:r>
                    </a:p>
                  </a:txBody>
                  <a:tcPr/>
                </a:tc>
                <a:tc>
                  <a:txBody>
                    <a:bodyPr/>
                    <a:lstStyle/>
                    <a:p>
                      <a:r>
                        <a:rPr lang="nb-NO" dirty="0"/>
                        <a:t>Grønne tanker – glade barn</a:t>
                      </a:r>
                    </a:p>
                  </a:txBody>
                  <a:tcPr/>
                </a:tc>
                <a:extLst>
                  <a:ext uri="{0D108BD9-81ED-4DB2-BD59-A6C34878D82A}">
                    <a16:rowId xmlns:a16="http://schemas.microsoft.com/office/drawing/2014/main" val="3138818122"/>
                  </a:ext>
                </a:extLst>
              </a:tr>
              <a:tr h="4690522">
                <a:tc>
                  <a:txBody>
                    <a:bodyPr/>
                    <a:lstStyle/>
                    <a:p>
                      <a:pPr marL="0" indent="0">
                        <a:spcAft>
                          <a:spcPts val="800"/>
                        </a:spcAft>
                        <a:buNone/>
                      </a:pPr>
                      <a:r>
                        <a:rPr lang="nb-NO" sz="1200" dirty="0">
                          <a:effectLst/>
                          <a:latin typeface="Calibri" panose="020F0502020204030204" pitchFamily="34" charset="0"/>
                          <a:ea typeface="Calibri" panose="020F0502020204030204" pitchFamily="34" charset="0"/>
                          <a:cs typeface="Times New Roman" panose="02020603050405020304" pitchFamily="18" charset="0"/>
                        </a:rPr>
                        <a:t>Språkhjulet er et pedagogisk opplegg rettet til barn i alderen 3-6 år, og er en del av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årshjulet</a:t>
                      </a:r>
                      <a:r>
                        <a:rPr lang="nb-NO" sz="1200" dirty="0">
                          <a:effectLst/>
                          <a:latin typeface="Calibri" panose="020F0502020204030204" pitchFamily="34" charset="0"/>
                          <a:ea typeface="Calibri" panose="020F0502020204030204" pitchFamily="34" charset="0"/>
                          <a:cs typeface="Times New Roman" panose="02020603050405020304" pitchFamily="18" charset="0"/>
                        </a:rPr>
                        <a:t> i Kabelvåg.  Gjennom språkhjulet skal barna få utvikle kompetanse rundt språk, språkforståelse, kommunikasjon, uttale og begrepsforståelse. </a:t>
                      </a:r>
                    </a:p>
                    <a:p>
                      <a:pPr marL="0" indent="0">
                        <a:spcAft>
                          <a:spcPts val="800"/>
                        </a:spcAft>
                        <a:buNone/>
                      </a:pPr>
                      <a:r>
                        <a:rPr lang="nb-NO" sz="1200" dirty="0">
                          <a:effectLst/>
                          <a:latin typeface="Calibri" panose="020F0502020204030204" pitchFamily="34" charset="0"/>
                          <a:ea typeface="Calibri" panose="020F0502020204030204" pitchFamily="34" charset="0"/>
                          <a:cs typeface="Times New Roman" panose="02020603050405020304" pitchFamily="18" charset="0"/>
                        </a:rPr>
                        <a:t>Det er ulike tema for hver måned:</a:t>
                      </a:r>
                      <a:br>
                        <a:rPr lang="nb-NO" sz="1200" dirty="0">
                          <a:effectLst/>
                          <a:latin typeface="Calibri" panose="020F0502020204030204" pitchFamily="34" charset="0"/>
                          <a:ea typeface="Calibri" panose="020F0502020204030204" pitchFamily="34" charset="0"/>
                          <a:cs typeface="Times New Roman" panose="02020603050405020304" pitchFamily="18" charset="0"/>
                        </a:rPr>
                      </a:br>
                      <a:r>
                        <a:rPr lang="nb-NO" sz="1200" dirty="0">
                          <a:effectLst/>
                          <a:latin typeface="Calibri" panose="020F0502020204030204" pitchFamily="34" charset="0"/>
                          <a:ea typeface="Calibri" panose="020F0502020204030204" pitchFamily="34" charset="0"/>
                          <a:cs typeface="Times New Roman" panose="02020603050405020304" pitchFamily="18" charset="0"/>
                        </a:rPr>
                        <a:t>Vokalene, munnmotorikk, stavelser, preposisjoner, lyder, rim og regler, motsetninger, kategorier, tegn til tale og telling tall og former</a:t>
                      </a:r>
                    </a:p>
                    <a:p>
                      <a:pPr marL="0" indent="0">
                        <a:spcAft>
                          <a:spcPts val="800"/>
                        </a:spcAft>
                        <a:buNone/>
                      </a:pPr>
                      <a:r>
                        <a:rPr lang="nb-NO" sz="1200" dirty="0">
                          <a:effectLst/>
                          <a:latin typeface="Calibri" panose="020F0502020204030204" pitchFamily="34" charset="0"/>
                          <a:ea typeface="Calibri" panose="020F0502020204030204" pitchFamily="34" charset="0"/>
                          <a:cs typeface="Times New Roman" panose="02020603050405020304" pitchFamily="18" charset="0"/>
                        </a:rPr>
                        <a:t>Under hvert tema får barna være med på rim, regler, eventyr, sang, musikk, bruk av konkreter, visuell støtte, lek, høytlesing av bøker og samtale. Ved bruka av språkhjulet får barna et variert språkmiljø og ulike formidlingsformer som er viktig i språkutviklingen. Det er lagt opp slik at alle barn får være med på språkhjulet to runder (3-årsklubben og 4-årsklubben)</a:t>
                      </a:r>
                    </a:p>
                    <a:p>
                      <a:endParaRPr lang="nb-NO" dirty="0"/>
                    </a:p>
                  </a:txBody>
                  <a:tcPr/>
                </a:tc>
                <a:tc>
                  <a:txBody>
                    <a:bodyPr/>
                    <a:lstStyle/>
                    <a:p>
                      <a:r>
                        <a:rPr lang="nb-NO" sz="1200" dirty="0"/>
                        <a:t>Steg for steg er et metodisk opplegg for utvikling av barns sosiale kompetanse. Opplegget tar for seg tre hovedområder: </a:t>
                      </a:r>
                    </a:p>
                    <a:p>
                      <a:endParaRPr lang="nb-NO" sz="1200" dirty="0"/>
                    </a:p>
                    <a:p>
                      <a:r>
                        <a:rPr lang="nb-NO" sz="1200" dirty="0"/>
                        <a:t>• 1. Empati </a:t>
                      </a:r>
                    </a:p>
                    <a:p>
                      <a:r>
                        <a:rPr lang="nb-NO" sz="1200" dirty="0"/>
                        <a:t>• 2. Problemløsning </a:t>
                      </a:r>
                    </a:p>
                    <a:p>
                      <a:r>
                        <a:rPr lang="nb-NO" sz="1200" dirty="0"/>
                        <a:t>• 3. Mestring av sinne </a:t>
                      </a:r>
                    </a:p>
                    <a:p>
                      <a:endParaRPr lang="nb-NO" sz="1200" dirty="0"/>
                    </a:p>
                    <a:p>
                      <a:r>
                        <a:rPr lang="nb-NO" sz="1200" dirty="0"/>
                        <a:t>Målsettingen er å øke barnas sosiale kompetanse gjennom positiv sosial ferdighetstrening. Steg for steg styrker barnas selvbilde og gjør dem i stand til å omgås andre på en fredelig måte. Steg for steg forebygger mobbing og vold.</a:t>
                      </a:r>
                    </a:p>
                  </a:txBody>
                  <a:tcPr/>
                </a:tc>
                <a:tc>
                  <a:txBody>
                    <a:bodyPr/>
                    <a:lstStyle/>
                    <a:p>
                      <a:r>
                        <a:rPr lang="nb-NO" sz="1200" dirty="0"/>
                        <a:t>Grønne tanker – glade barn er et psykopedagogisk materiell rettet mot å stimulere barns tanke- og følelsesbevissthet. </a:t>
                      </a:r>
                      <a:br>
                        <a:rPr lang="nb-NO" sz="1200" dirty="0"/>
                      </a:br>
                      <a:br>
                        <a:rPr lang="nb-NO" sz="1200" dirty="0"/>
                      </a:br>
                      <a:r>
                        <a:rPr lang="nb-NO" sz="1200" dirty="0"/>
                        <a:t>Måten barn lærer å forholde seg til følelseslivet på, danner grunnlaget for hvordan man som voksen forholder seg til følelser. </a:t>
                      </a:r>
                    </a:p>
                    <a:p>
                      <a:endParaRPr lang="nb-NO" sz="1200" dirty="0"/>
                    </a:p>
                    <a:p>
                      <a:r>
                        <a:rPr lang="nb-NO" sz="1200" dirty="0"/>
                        <a:t>Grønne tanker – glade barn kan brukes både som en metode for planlagt tematisering av tanker og følelser i samlingsstunden med alle barna, og som en metode for refleksjon, forståelse og bearbeidelse med utgangspunkt i hverdagshendelser. Materialet kan brukes som en av barnehagens metoder for å hjelpe barn til å utvikle gode holdninger til seg selv og andre. Barna kan også få hjelp til å fremme evnen til egenomsorg og prososial adferd. </a:t>
                      </a:r>
                      <a:br>
                        <a:rPr lang="nb-NO" sz="1200" dirty="0"/>
                      </a:br>
                      <a:br>
                        <a:rPr lang="nb-NO" sz="1200" dirty="0"/>
                      </a:br>
                      <a:endParaRPr lang="nb-NO" sz="1200" dirty="0"/>
                    </a:p>
                    <a:p>
                      <a:endParaRPr lang="nb-NO" sz="1200" dirty="0"/>
                    </a:p>
                  </a:txBody>
                  <a:tcPr/>
                </a:tc>
                <a:extLst>
                  <a:ext uri="{0D108BD9-81ED-4DB2-BD59-A6C34878D82A}">
                    <a16:rowId xmlns:a16="http://schemas.microsoft.com/office/drawing/2014/main" val="884341573"/>
                  </a:ext>
                </a:extLst>
              </a:tr>
            </a:tbl>
          </a:graphicData>
        </a:graphic>
      </p:graphicFrame>
      <p:sp>
        <p:nvSpPr>
          <p:cNvPr id="6" name="TekstSylinder 5">
            <a:extLst>
              <a:ext uri="{FF2B5EF4-FFF2-40B4-BE49-F238E27FC236}">
                <a16:creationId xmlns:a16="http://schemas.microsoft.com/office/drawing/2014/main" id="{B3B2C770-2729-77E0-9E54-F1415793B20D}"/>
              </a:ext>
            </a:extLst>
          </p:cNvPr>
          <p:cNvSpPr txBox="1"/>
          <p:nvPr/>
        </p:nvSpPr>
        <p:spPr>
          <a:xfrm>
            <a:off x="443640" y="1582340"/>
            <a:ext cx="2562111" cy="3693319"/>
          </a:xfrm>
          <a:prstGeom prst="rect">
            <a:avLst/>
          </a:prstGeom>
          <a:noFill/>
        </p:spPr>
        <p:txBody>
          <a:bodyPr wrap="square">
            <a:spAutoFit/>
          </a:bodyPr>
          <a:lstStyle/>
          <a:p>
            <a:r>
              <a:rPr lang="nb-NO" dirty="0">
                <a:solidFill>
                  <a:schemeClr val="bg1"/>
                </a:solidFill>
              </a:rPr>
              <a:t>I vårt arbeid benytter vi tre metodiske opplegg. Steg for steg kommer inn under Hjertedagen og vil bli brukt sammen med Grønne tanker – glade barn. Steg for steg har en egen del tilpasset de minste i barnehagen og blir derfor brukt på alle. Se </a:t>
            </a:r>
            <a:r>
              <a:rPr lang="nb-NO" dirty="0" err="1">
                <a:solidFill>
                  <a:schemeClr val="bg1"/>
                </a:solidFill>
              </a:rPr>
              <a:t>årshjul</a:t>
            </a:r>
            <a:r>
              <a:rPr lang="nb-NO" dirty="0">
                <a:solidFill>
                  <a:schemeClr val="bg1"/>
                </a:solidFill>
              </a:rPr>
              <a:t> for hver temadag. Her er litt informasjon om disse tre</a:t>
            </a:r>
          </a:p>
        </p:txBody>
      </p:sp>
    </p:spTree>
    <p:extLst>
      <p:ext uri="{BB962C8B-B14F-4D97-AF65-F5344CB8AC3E}">
        <p14:creationId xmlns:p14="http://schemas.microsoft.com/office/powerpoint/2010/main" val="2899619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8D7C8F-6FB3-43F6-AA71-890EBFF4A940}"/>
              </a:ext>
            </a:extLst>
          </p:cNvPr>
          <p:cNvSpPr>
            <a:spLocks noGrp="1"/>
          </p:cNvSpPr>
          <p:nvPr>
            <p:ph type="title"/>
          </p:nvPr>
        </p:nvSpPr>
        <p:spPr>
          <a:xfrm>
            <a:off x="572493" y="238539"/>
            <a:ext cx="11018520" cy="1434415"/>
          </a:xfrm>
        </p:spPr>
        <p:txBody>
          <a:bodyPr anchor="b">
            <a:normAutofit/>
          </a:bodyPr>
          <a:lstStyle/>
          <a:p>
            <a:pPr algn="ctr"/>
            <a:r>
              <a:rPr lang="nb-NO" sz="5400" dirty="0"/>
              <a:t>Grønt Flagg</a:t>
            </a:r>
          </a:p>
        </p:txBody>
      </p:sp>
      <p:sp>
        <p:nvSpPr>
          <p:cNvPr id="3" name="Plassholder for innhold 2">
            <a:extLst>
              <a:ext uri="{FF2B5EF4-FFF2-40B4-BE49-F238E27FC236}">
                <a16:creationId xmlns:a16="http://schemas.microsoft.com/office/drawing/2014/main" id="{FC520B07-1D56-4DA7-8AFD-129F11F58111}"/>
              </a:ext>
            </a:extLst>
          </p:cNvPr>
          <p:cNvSpPr>
            <a:spLocks noGrp="1"/>
          </p:cNvSpPr>
          <p:nvPr>
            <p:ph idx="1"/>
          </p:nvPr>
        </p:nvSpPr>
        <p:spPr>
          <a:xfrm>
            <a:off x="216245" y="2013145"/>
            <a:ext cx="3063870" cy="4119172"/>
          </a:xfrm>
        </p:spPr>
        <p:txBody>
          <a:bodyPr anchor="t">
            <a:normAutofit fontScale="62500" lnSpcReduction="20000"/>
          </a:bodyPr>
          <a:lstStyle/>
          <a:p>
            <a:pPr marL="0" indent="0">
              <a:spcAft>
                <a:spcPts val="800"/>
              </a:spcAft>
              <a:buNone/>
            </a:pPr>
            <a:br>
              <a:rPr lang="nb-NO" sz="1800" b="1" dirty="0">
                <a:solidFill>
                  <a:schemeClr val="bg1"/>
                </a:solidFill>
                <a:effectLst/>
                <a:ea typeface="Calibri" panose="020F0502020204030204" pitchFamily="34" charset="0"/>
                <a:cs typeface="Times New Roman" panose="02020603050405020304" pitchFamily="18" charset="0"/>
              </a:rPr>
            </a:br>
            <a:endParaRPr lang="nb-NO" sz="1800" b="1" dirty="0">
              <a:solidFill>
                <a:schemeClr val="bg1"/>
              </a:solidFill>
              <a:effectLst/>
              <a:ea typeface="Calibri" panose="020F0502020204030204" pitchFamily="34" charset="0"/>
              <a:cs typeface="Times New Roman" panose="02020603050405020304" pitchFamily="18" charset="0"/>
            </a:endParaRPr>
          </a:p>
          <a:p>
            <a:pPr marL="0" indent="0">
              <a:spcAft>
                <a:spcPts val="800"/>
              </a:spcAft>
              <a:buNone/>
            </a:pPr>
            <a:r>
              <a:rPr lang="nb-NO" sz="2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For barnehageåret 2022/2023 vil</a:t>
            </a:r>
            <a:r>
              <a:rPr lang="nb-NO" sz="23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et av</a:t>
            </a:r>
            <a:r>
              <a:rPr lang="nb-NO" sz="2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nb-NO" sz="23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fokusområdeene</a:t>
            </a:r>
            <a:r>
              <a:rPr lang="nb-NO" sz="2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være: </a:t>
            </a:r>
            <a:r>
              <a:rPr lang="nb-NO" sz="23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Leseglede</a:t>
            </a:r>
            <a:r>
              <a:rPr lang="nb-NO" sz="23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b-NO" sz="23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skogen,matglede</a:t>
            </a:r>
            <a:r>
              <a:rPr lang="nb-NO" sz="23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og hurtigruten.</a:t>
            </a:r>
          </a:p>
          <a:p>
            <a:pPr marL="0" indent="0">
              <a:spcAft>
                <a:spcPts val="800"/>
              </a:spcAft>
              <a:buNone/>
            </a:pPr>
            <a:r>
              <a:rPr lang="nb-NO"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 har laget vår versjon av hurtigruten som vi bruker for å reise til landet som vi har som tema den måneden. Hver måned har vi et land som tema, alle landene er representert i barnehagen i form at barnet er fra dette landet eller har en forelder som kommer fra dette landet.</a:t>
            </a:r>
          </a:p>
          <a:p>
            <a:pPr marL="0" indent="0">
              <a:spcAft>
                <a:spcPts val="800"/>
              </a:spcAft>
              <a:buNone/>
            </a:pPr>
            <a:r>
              <a:rPr lang="nb-NO" sz="1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En fredag i måneden lager vi også mat inspirert av dette landet.</a:t>
            </a:r>
          </a:p>
          <a:p>
            <a:pPr marL="0" indent="0">
              <a:spcAft>
                <a:spcPts val="800"/>
              </a:spcAft>
              <a:buNone/>
            </a:pPr>
            <a:r>
              <a:rPr lang="nb-NO" sz="1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Vi har også eventyr og fortellinger fra dette landet.</a:t>
            </a:r>
          </a:p>
          <a:p>
            <a:pPr marL="0" indent="0">
              <a:spcAft>
                <a:spcPts val="800"/>
              </a:spcAft>
              <a:buNone/>
            </a:pPr>
            <a:r>
              <a:rPr lang="nb-NO"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 har fremdeles et «grønt fokus» og vi bruker skogen og </a:t>
            </a:r>
            <a:r>
              <a:rPr lang="nb-NO"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gjennbruk</a:t>
            </a:r>
            <a:r>
              <a:rPr lang="nb-NO"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i </a:t>
            </a:r>
            <a:r>
              <a:rPr lang="nb-NO"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f.eks</a:t>
            </a:r>
            <a:r>
              <a:rPr lang="nb-NO"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når vi lager kunst til </a:t>
            </a:r>
            <a:r>
              <a:rPr lang="nb-NO" sz="1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fn</a:t>
            </a:r>
            <a:r>
              <a:rPr lang="nb-NO"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-cafe og julegaver.</a:t>
            </a:r>
            <a:br>
              <a:rPr lang="nb-NO"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br>
              <a:rPr lang="nb-NO" sz="1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endParaRPr lang="nb-NO"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br>
              <a:rPr lang="nb-NO" sz="1400" dirty="0">
                <a:effectLst/>
                <a:ea typeface="Calibri" panose="020F0502020204030204" pitchFamily="34" charset="0"/>
                <a:cs typeface="Times New Roman" panose="02020603050405020304" pitchFamily="18" charset="0"/>
              </a:rPr>
            </a:br>
            <a:br>
              <a:rPr lang="nb-NO" sz="1400" dirty="0">
                <a:effectLst/>
                <a:ea typeface="Calibri" panose="020F0502020204030204" pitchFamily="34" charset="0"/>
                <a:cs typeface="Times New Roman" panose="02020603050405020304" pitchFamily="18" charset="0"/>
              </a:rPr>
            </a:br>
            <a:endParaRPr lang="nb-NO" sz="1400" dirty="0">
              <a:effectLst/>
              <a:ea typeface="Calibri" panose="020F0502020204030204" pitchFamily="34" charset="0"/>
              <a:cs typeface="Times New Roman" panose="02020603050405020304" pitchFamily="18" charset="0"/>
            </a:endParaRPr>
          </a:p>
          <a:p>
            <a:pPr marL="0" indent="0">
              <a:buNone/>
            </a:pPr>
            <a:endParaRPr lang="nb-NO" sz="1400" dirty="0"/>
          </a:p>
        </p:txBody>
      </p:sp>
      <p:graphicFrame>
        <p:nvGraphicFramePr>
          <p:cNvPr id="5" name="Tabell 5">
            <a:extLst>
              <a:ext uri="{FF2B5EF4-FFF2-40B4-BE49-F238E27FC236}">
                <a16:creationId xmlns:a16="http://schemas.microsoft.com/office/drawing/2014/main" id="{2B20E76C-93D5-B9AA-C252-0DD937D0DC9C}"/>
              </a:ext>
            </a:extLst>
          </p:cNvPr>
          <p:cNvGraphicFramePr>
            <a:graphicFrameLocks noGrp="1"/>
          </p:cNvGraphicFramePr>
          <p:nvPr>
            <p:extLst>
              <p:ext uri="{D42A27DB-BD31-4B8C-83A1-F6EECF244321}">
                <p14:modId xmlns:p14="http://schemas.microsoft.com/office/powerpoint/2010/main" val="1734188732"/>
              </p:ext>
            </p:extLst>
          </p:nvPr>
        </p:nvGraphicFramePr>
        <p:xfrm>
          <a:off x="3650662" y="1263743"/>
          <a:ext cx="7968845" cy="3324769"/>
        </p:xfrm>
        <a:graphic>
          <a:graphicData uri="http://schemas.openxmlformats.org/drawingml/2006/table">
            <a:tbl>
              <a:tblPr firstRow="1" bandRow="1">
                <a:tableStyleId>{5C22544A-7EE6-4342-B048-85BDC9FD1C3A}</a:tableStyleId>
              </a:tblPr>
              <a:tblGrid>
                <a:gridCol w="1328141">
                  <a:extLst>
                    <a:ext uri="{9D8B030D-6E8A-4147-A177-3AD203B41FA5}">
                      <a16:colId xmlns:a16="http://schemas.microsoft.com/office/drawing/2014/main" val="724345846"/>
                    </a:ext>
                  </a:extLst>
                </a:gridCol>
                <a:gridCol w="1328141">
                  <a:extLst>
                    <a:ext uri="{9D8B030D-6E8A-4147-A177-3AD203B41FA5}">
                      <a16:colId xmlns:a16="http://schemas.microsoft.com/office/drawing/2014/main" val="2199264797"/>
                    </a:ext>
                  </a:extLst>
                </a:gridCol>
                <a:gridCol w="1328141">
                  <a:extLst>
                    <a:ext uri="{9D8B030D-6E8A-4147-A177-3AD203B41FA5}">
                      <a16:colId xmlns:a16="http://schemas.microsoft.com/office/drawing/2014/main" val="505694023"/>
                    </a:ext>
                  </a:extLst>
                </a:gridCol>
                <a:gridCol w="1457402">
                  <a:extLst>
                    <a:ext uri="{9D8B030D-6E8A-4147-A177-3AD203B41FA5}">
                      <a16:colId xmlns:a16="http://schemas.microsoft.com/office/drawing/2014/main" val="3173493657"/>
                    </a:ext>
                  </a:extLst>
                </a:gridCol>
                <a:gridCol w="1198879">
                  <a:extLst>
                    <a:ext uri="{9D8B030D-6E8A-4147-A177-3AD203B41FA5}">
                      <a16:colId xmlns:a16="http://schemas.microsoft.com/office/drawing/2014/main" val="2336546873"/>
                    </a:ext>
                  </a:extLst>
                </a:gridCol>
                <a:gridCol w="1328141">
                  <a:extLst>
                    <a:ext uri="{9D8B030D-6E8A-4147-A177-3AD203B41FA5}">
                      <a16:colId xmlns:a16="http://schemas.microsoft.com/office/drawing/2014/main" val="3355065820"/>
                    </a:ext>
                  </a:extLst>
                </a:gridCol>
              </a:tblGrid>
              <a:tr h="265006">
                <a:tc>
                  <a:txBody>
                    <a:bodyPr/>
                    <a:lstStyle/>
                    <a:p>
                      <a:r>
                        <a:rPr lang="nb-NO" sz="1400" dirty="0"/>
                        <a:t>August</a:t>
                      </a:r>
                    </a:p>
                  </a:txBody>
                  <a:tcPr/>
                </a:tc>
                <a:tc>
                  <a:txBody>
                    <a:bodyPr/>
                    <a:lstStyle/>
                    <a:p>
                      <a:r>
                        <a:rPr lang="nb-NO" sz="1400" dirty="0"/>
                        <a:t>September</a:t>
                      </a:r>
                    </a:p>
                  </a:txBody>
                  <a:tcPr/>
                </a:tc>
                <a:tc>
                  <a:txBody>
                    <a:bodyPr/>
                    <a:lstStyle/>
                    <a:p>
                      <a:r>
                        <a:rPr lang="nb-NO" sz="1400" dirty="0"/>
                        <a:t>Oktober</a:t>
                      </a:r>
                    </a:p>
                  </a:txBody>
                  <a:tcPr/>
                </a:tc>
                <a:tc>
                  <a:txBody>
                    <a:bodyPr/>
                    <a:lstStyle/>
                    <a:p>
                      <a:r>
                        <a:rPr lang="nb-NO" sz="1400" dirty="0"/>
                        <a:t>November</a:t>
                      </a:r>
                    </a:p>
                  </a:txBody>
                  <a:tcPr/>
                </a:tc>
                <a:tc>
                  <a:txBody>
                    <a:bodyPr/>
                    <a:lstStyle/>
                    <a:p>
                      <a:r>
                        <a:rPr lang="nb-NO" sz="1400" dirty="0"/>
                        <a:t>Desember</a:t>
                      </a:r>
                    </a:p>
                  </a:txBody>
                  <a:tcPr/>
                </a:tc>
                <a:tc>
                  <a:txBody>
                    <a:bodyPr/>
                    <a:lstStyle/>
                    <a:p>
                      <a:r>
                        <a:rPr lang="nb-NO" sz="1400" dirty="0"/>
                        <a:t>Januar</a:t>
                      </a:r>
                    </a:p>
                  </a:txBody>
                  <a:tcPr/>
                </a:tc>
                <a:extLst>
                  <a:ext uri="{0D108BD9-81ED-4DB2-BD59-A6C34878D82A}">
                    <a16:rowId xmlns:a16="http://schemas.microsoft.com/office/drawing/2014/main" val="1387086887"/>
                  </a:ext>
                </a:extLst>
              </a:tr>
              <a:tr h="1139524">
                <a:tc>
                  <a:txBody>
                    <a:bodyPr/>
                    <a:lstStyle/>
                    <a:p>
                      <a:r>
                        <a:rPr lang="nb-NO" sz="1000" dirty="0"/>
                        <a:t>Oppstart</a:t>
                      </a:r>
                    </a:p>
                    <a:p>
                      <a:r>
                        <a:rPr lang="nb-NO" sz="1000" dirty="0"/>
                        <a:t>Bli kjent.</a:t>
                      </a:r>
                    </a:p>
                  </a:txBody>
                  <a:tcPr/>
                </a:tc>
                <a:tc>
                  <a:txBody>
                    <a:bodyPr/>
                    <a:lstStyle/>
                    <a:p>
                      <a:pPr marL="171450" indent="-171450">
                        <a:buFontTx/>
                        <a:buChar char="-"/>
                      </a:pPr>
                      <a:r>
                        <a:rPr lang="nb-NO" sz="1000" dirty="0"/>
                        <a:t>Skogen</a:t>
                      </a:r>
                    </a:p>
                    <a:p>
                      <a:pPr marL="171450" indent="-171450">
                        <a:buFontTx/>
                        <a:buChar char="-"/>
                      </a:pPr>
                      <a:r>
                        <a:rPr lang="nb-NO" sz="1000" dirty="0"/>
                        <a:t>Brannvernuke</a:t>
                      </a:r>
                    </a:p>
                  </a:txBody>
                  <a:tcPr/>
                </a:tc>
                <a:tc>
                  <a:txBody>
                    <a:bodyPr/>
                    <a:lstStyle/>
                    <a:p>
                      <a:pPr marL="171450" indent="-171450">
                        <a:buFontTx/>
                        <a:buChar char="-"/>
                      </a:pPr>
                      <a:r>
                        <a:rPr lang="nb-NO" sz="1000" dirty="0"/>
                        <a:t>Malawi</a:t>
                      </a:r>
                    </a:p>
                    <a:p>
                      <a:pPr marL="171450" indent="-171450">
                        <a:buFontTx/>
                        <a:buChar char="-"/>
                      </a:pPr>
                      <a:r>
                        <a:rPr lang="nb-NO" sz="1000" dirty="0"/>
                        <a:t>Forut</a:t>
                      </a:r>
                    </a:p>
                    <a:p>
                      <a:pPr marL="171450" indent="-171450">
                        <a:buFontTx/>
                        <a:buChar char="-"/>
                      </a:pPr>
                      <a:r>
                        <a:rPr lang="nb-NO" sz="1000" dirty="0" err="1"/>
                        <a:t>Kunstustilling</a:t>
                      </a:r>
                      <a:r>
                        <a:rPr lang="nb-NO" sz="1000" dirty="0"/>
                        <a:t>/</a:t>
                      </a:r>
                      <a:r>
                        <a:rPr lang="nb-NO" sz="1000" dirty="0" err="1"/>
                        <a:t>fn</a:t>
                      </a:r>
                      <a:r>
                        <a:rPr lang="nb-NO" sz="1000" dirty="0"/>
                        <a:t>-cafe</a:t>
                      </a:r>
                    </a:p>
                  </a:txBody>
                  <a:tcPr/>
                </a:tc>
                <a:tc>
                  <a:txBody>
                    <a:bodyPr/>
                    <a:lstStyle/>
                    <a:p>
                      <a:pPr marL="171450" indent="-171450">
                        <a:buFontTx/>
                        <a:buChar char="-"/>
                      </a:pPr>
                      <a:r>
                        <a:rPr lang="nb-NO" sz="1000" dirty="0"/>
                        <a:t>Ukraina</a:t>
                      </a:r>
                    </a:p>
                    <a:p>
                      <a:pPr marL="171450" indent="-171450">
                        <a:buFontTx/>
                        <a:buChar char="-"/>
                      </a:pPr>
                      <a:r>
                        <a:rPr lang="nb-NO" sz="1000" dirty="0"/>
                        <a:t>Fortellingen om skinnvotten</a:t>
                      </a:r>
                    </a:p>
                    <a:p>
                      <a:endParaRPr lang="nb-NO" sz="1000" dirty="0"/>
                    </a:p>
                  </a:txBody>
                  <a:tcPr/>
                </a:tc>
                <a:tc>
                  <a:txBody>
                    <a:bodyPr/>
                    <a:lstStyle/>
                    <a:p>
                      <a:r>
                        <a:rPr lang="nb-NO" sz="1000" dirty="0"/>
                        <a:t>- Jul i de forskjellige landene representert i barnehagen.</a:t>
                      </a:r>
                    </a:p>
                  </a:txBody>
                  <a:tcPr/>
                </a:tc>
                <a:tc>
                  <a:txBody>
                    <a:bodyPr/>
                    <a:lstStyle/>
                    <a:p>
                      <a:r>
                        <a:rPr lang="nb-NO" sz="1000" dirty="0"/>
                        <a:t>- Australia</a:t>
                      </a:r>
                    </a:p>
                    <a:p>
                      <a:r>
                        <a:rPr lang="nb-NO" sz="1000" dirty="0"/>
                        <a:t>Småbarn: </a:t>
                      </a:r>
                    </a:p>
                    <a:p>
                      <a:r>
                        <a:rPr lang="nb-NO" sz="1000" dirty="0"/>
                        <a:t>Hvor kommer maten fra?</a:t>
                      </a:r>
                    </a:p>
                    <a:p>
                      <a:endParaRPr lang="nb-NO" sz="1000" dirty="0"/>
                    </a:p>
                    <a:p>
                      <a:r>
                        <a:rPr lang="nb-NO" sz="1000" dirty="0" err="1"/>
                        <a:t>Storbarn</a:t>
                      </a:r>
                      <a:r>
                        <a:rPr lang="nb-NO" sz="1000" dirty="0"/>
                        <a:t>: Mat og kroppen vår</a:t>
                      </a:r>
                    </a:p>
                    <a:p>
                      <a:endParaRPr lang="nb-NO" sz="1000" dirty="0"/>
                    </a:p>
                  </a:txBody>
                  <a:tcPr/>
                </a:tc>
                <a:extLst>
                  <a:ext uri="{0D108BD9-81ED-4DB2-BD59-A6C34878D82A}">
                    <a16:rowId xmlns:a16="http://schemas.microsoft.com/office/drawing/2014/main" val="78207507"/>
                  </a:ext>
                </a:extLst>
              </a:tr>
              <a:tr h="265006">
                <a:tc>
                  <a:txBody>
                    <a:bodyPr/>
                    <a:lstStyle/>
                    <a:p>
                      <a:r>
                        <a:rPr lang="nb-NO" sz="1400" dirty="0"/>
                        <a:t>Februar</a:t>
                      </a:r>
                    </a:p>
                  </a:txBody>
                  <a:tcPr/>
                </a:tc>
                <a:tc>
                  <a:txBody>
                    <a:bodyPr/>
                    <a:lstStyle/>
                    <a:p>
                      <a:r>
                        <a:rPr lang="nb-NO" sz="1400" dirty="0"/>
                        <a:t>Mars</a:t>
                      </a:r>
                    </a:p>
                  </a:txBody>
                  <a:tcPr/>
                </a:tc>
                <a:tc>
                  <a:txBody>
                    <a:bodyPr/>
                    <a:lstStyle/>
                    <a:p>
                      <a:r>
                        <a:rPr lang="nb-NO" sz="1400" dirty="0"/>
                        <a:t>April</a:t>
                      </a:r>
                    </a:p>
                  </a:txBody>
                  <a:tcPr/>
                </a:tc>
                <a:tc>
                  <a:txBody>
                    <a:bodyPr/>
                    <a:lstStyle/>
                    <a:p>
                      <a:r>
                        <a:rPr lang="nb-NO" sz="1400" dirty="0"/>
                        <a:t>Mai</a:t>
                      </a:r>
                    </a:p>
                  </a:txBody>
                  <a:tcPr/>
                </a:tc>
                <a:tc>
                  <a:txBody>
                    <a:bodyPr/>
                    <a:lstStyle/>
                    <a:p>
                      <a:r>
                        <a:rPr lang="nb-NO" sz="1400" dirty="0"/>
                        <a:t>Juni</a:t>
                      </a:r>
                    </a:p>
                  </a:txBody>
                  <a:tcPr/>
                </a:tc>
                <a:tc>
                  <a:txBody>
                    <a:bodyPr/>
                    <a:lstStyle/>
                    <a:p>
                      <a:r>
                        <a:rPr lang="nb-NO" sz="1400" dirty="0"/>
                        <a:t>Juli</a:t>
                      </a:r>
                    </a:p>
                  </a:txBody>
                  <a:tcPr/>
                </a:tc>
                <a:extLst>
                  <a:ext uri="{0D108BD9-81ED-4DB2-BD59-A6C34878D82A}">
                    <a16:rowId xmlns:a16="http://schemas.microsoft.com/office/drawing/2014/main" val="1697059714"/>
                  </a:ext>
                </a:extLst>
              </a:tr>
              <a:tr h="1404529">
                <a:tc>
                  <a:txBody>
                    <a:bodyPr/>
                    <a:lstStyle/>
                    <a:p>
                      <a:r>
                        <a:rPr lang="nb-NO" sz="1000" dirty="0"/>
                        <a:t>Småbarn: Hvor kommer maten fra?</a:t>
                      </a:r>
                    </a:p>
                    <a:p>
                      <a:br>
                        <a:rPr lang="nb-NO" sz="1000" dirty="0"/>
                      </a:br>
                      <a:r>
                        <a:rPr lang="nb-NO" sz="1000" dirty="0" err="1"/>
                        <a:t>Storbarn</a:t>
                      </a:r>
                      <a:r>
                        <a:rPr lang="nb-NO" sz="1000" dirty="0"/>
                        <a:t>: Mat og kroppen vår </a:t>
                      </a:r>
                    </a:p>
                    <a:p>
                      <a:endParaRPr lang="nb-NO" sz="1000" dirty="0"/>
                    </a:p>
                  </a:txBody>
                  <a:tcPr/>
                </a:tc>
                <a:tc>
                  <a:txBody>
                    <a:bodyPr/>
                    <a:lstStyle/>
                    <a:p>
                      <a:pPr marL="171450" indent="-171450">
                        <a:buFontTx/>
                        <a:buChar char="-"/>
                      </a:pPr>
                      <a:r>
                        <a:rPr lang="nb-NO" sz="1000" dirty="0"/>
                        <a:t>Polen</a:t>
                      </a:r>
                    </a:p>
                    <a:p>
                      <a:pPr marL="171450" indent="-171450">
                        <a:buFontTx/>
                        <a:buChar char="-"/>
                      </a:pPr>
                      <a:r>
                        <a:rPr lang="nb-NO" sz="1000" dirty="0"/>
                        <a:t>Skogen</a:t>
                      </a:r>
                    </a:p>
                  </a:txBody>
                  <a:tcPr/>
                </a:tc>
                <a:tc>
                  <a:txBody>
                    <a:bodyPr/>
                    <a:lstStyle/>
                    <a:p>
                      <a:pPr marL="171450" indent="-171450">
                        <a:buFontTx/>
                        <a:buChar char="-"/>
                      </a:pPr>
                      <a:r>
                        <a:rPr lang="nb-NO" sz="1000" dirty="0"/>
                        <a:t>Syria</a:t>
                      </a:r>
                    </a:p>
                    <a:p>
                      <a:pPr marL="0" indent="0">
                        <a:buFontTx/>
                        <a:buNone/>
                      </a:pPr>
                      <a:r>
                        <a:rPr lang="nb-NO" sz="1000" dirty="0"/>
                        <a:t>påskeforberedelser</a:t>
                      </a:r>
                    </a:p>
                  </a:txBody>
                  <a:tcPr/>
                </a:tc>
                <a:tc>
                  <a:txBody>
                    <a:bodyPr/>
                    <a:lstStyle/>
                    <a:p>
                      <a:pPr marL="171450" indent="-171450">
                        <a:buFontTx/>
                        <a:buChar char="-"/>
                      </a:pPr>
                      <a:r>
                        <a:rPr lang="nb-NO" sz="1000" dirty="0"/>
                        <a:t>Norge</a:t>
                      </a:r>
                    </a:p>
                    <a:p>
                      <a:pPr marL="171450" indent="-171450">
                        <a:buFontTx/>
                        <a:buChar char="-"/>
                      </a:pPr>
                      <a:r>
                        <a:rPr lang="nb-NO" sz="1000" dirty="0"/>
                        <a:t>Grønnere hverdag: Vi planter grønnsaker</a:t>
                      </a:r>
                    </a:p>
                  </a:txBody>
                  <a:tcPr/>
                </a:tc>
                <a:tc>
                  <a:txBody>
                    <a:bodyPr/>
                    <a:lstStyle/>
                    <a:p>
                      <a:r>
                        <a:rPr lang="nb-NO" sz="1000" dirty="0"/>
                        <a:t>Vi tar vare på uteområdet vårt</a:t>
                      </a:r>
                    </a:p>
                    <a:p>
                      <a:endParaRPr lang="nb-NO" sz="1000" dirty="0"/>
                    </a:p>
                    <a:p>
                      <a:r>
                        <a:rPr lang="nb-NO" sz="1000" dirty="0"/>
                        <a:t>Sommer-</a:t>
                      </a:r>
                      <a:r>
                        <a:rPr lang="nb-NO" sz="1000" dirty="0" err="1"/>
                        <a:t>avsluttning</a:t>
                      </a:r>
                      <a:endParaRPr lang="nb-NO" sz="1000" dirty="0"/>
                    </a:p>
                  </a:txBody>
                  <a:tcPr/>
                </a:tc>
                <a:tc>
                  <a:txBody>
                    <a:bodyPr/>
                    <a:lstStyle/>
                    <a:p>
                      <a:r>
                        <a:rPr lang="nb-NO" sz="1000" dirty="0"/>
                        <a:t>Vi tar vare på uteområdet vårt</a:t>
                      </a:r>
                    </a:p>
                  </a:txBody>
                  <a:tcPr/>
                </a:tc>
                <a:extLst>
                  <a:ext uri="{0D108BD9-81ED-4DB2-BD59-A6C34878D82A}">
                    <a16:rowId xmlns:a16="http://schemas.microsoft.com/office/drawing/2014/main" val="1782056487"/>
                  </a:ext>
                </a:extLst>
              </a:tr>
            </a:tbl>
          </a:graphicData>
        </a:graphic>
      </p:graphicFrame>
    </p:spTree>
    <p:extLst>
      <p:ext uri="{BB962C8B-B14F-4D97-AF65-F5344CB8AC3E}">
        <p14:creationId xmlns:p14="http://schemas.microsoft.com/office/powerpoint/2010/main" val="2584960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1590B9E5-DC40-4844-B377-960D4C3B3174}"/>
              </a:ext>
            </a:extLst>
          </p:cNvPr>
          <p:cNvGraphicFramePr>
            <a:graphicFrameLocks noGrp="1"/>
          </p:cNvGraphicFramePr>
          <p:nvPr>
            <p:extLst>
              <p:ext uri="{D42A27DB-BD31-4B8C-83A1-F6EECF244321}">
                <p14:modId xmlns:p14="http://schemas.microsoft.com/office/powerpoint/2010/main" val="2070028710"/>
              </p:ext>
            </p:extLst>
          </p:nvPr>
        </p:nvGraphicFramePr>
        <p:xfrm>
          <a:off x="403412" y="448235"/>
          <a:ext cx="11409899" cy="6163532"/>
        </p:xfrm>
        <a:graphic>
          <a:graphicData uri="http://schemas.openxmlformats.org/drawingml/2006/table">
            <a:tbl>
              <a:tblPr firstRow="1" firstCol="1" bandRow="1">
                <a:tableStyleId>{616DA210-FB5B-4158-B5E0-FEB733F419BA}</a:tableStyleId>
              </a:tblPr>
              <a:tblGrid>
                <a:gridCol w="1762043">
                  <a:extLst>
                    <a:ext uri="{9D8B030D-6E8A-4147-A177-3AD203B41FA5}">
                      <a16:colId xmlns:a16="http://schemas.microsoft.com/office/drawing/2014/main" val="1769555261"/>
                    </a:ext>
                  </a:extLst>
                </a:gridCol>
                <a:gridCol w="1983435">
                  <a:extLst>
                    <a:ext uri="{9D8B030D-6E8A-4147-A177-3AD203B41FA5}">
                      <a16:colId xmlns:a16="http://schemas.microsoft.com/office/drawing/2014/main" val="2827722911"/>
                    </a:ext>
                  </a:extLst>
                </a:gridCol>
                <a:gridCol w="2034818">
                  <a:extLst>
                    <a:ext uri="{9D8B030D-6E8A-4147-A177-3AD203B41FA5}">
                      <a16:colId xmlns:a16="http://schemas.microsoft.com/office/drawing/2014/main" val="3118390650"/>
                    </a:ext>
                  </a:extLst>
                </a:gridCol>
                <a:gridCol w="2034818">
                  <a:extLst>
                    <a:ext uri="{9D8B030D-6E8A-4147-A177-3AD203B41FA5}">
                      <a16:colId xmlns:a16="http://schemas.microsoft.com/office/drawing/2014/main" val="170301080"/>
                    </a:ext>
                  </a:extLst>
                </a:gridCol>
                <a:gridCol w="1928280">
                  <a:extLst>
                    <a:ext uri="{9D8B030D-6E8A-4147-A177-3AD203B41FA5}">
                      <a16:colId xmlns:a16="http://schemas.microsoft.com/office/drawing/2014/main" val="1891781954"/>
                    </a:ext>
                  </a:extLst>
                </a:gridCol>
                <a:gridCol w="1666505">
                  <a:extLst>
                    <a:ext uri="{9D8B030D-6E8A-4147-A177-3AD203B41FA5}">
                      <a16:colId xmlns:a16="http://schemas.microsoft.com/office/drawing/2014/main" val="3891346159"/>
                    </a:ext>
                  </a:extLst>
                </a:gridCol>
              </a:tblGrid>
              <a:tr h="445987">
                <a:tc>
                  <a:txBody>
                    <a:bodyPr/>
                    <a:lstStyle/>
                    <a:p>
                      <a:pPr algn="ctr">
                        <a:lnSpc>
                          <a:spcPct val="100000"/>
                        </a:lnSpc>
                        <a:spcAft>
                          <a:spcPts val="800"/>
                        </a:spcAft>
                      </a:pPr>
                      <a:r>
                        <a:rPr lang="nb-NO" sz="1100" dirty="0">
                          <a:effectLst/>
                        </a:rPr>
                        <a:t>Måneder</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800"/>
                        </a:spcAft>
                      </a:pPr>
                      <a:endParaRPr lang="nb-NO" sz="1100" dirty="0">
                        <a:effectLst/>
                      </a:endParaRPr>
                    </a:p>
                  </a:txBody>
                  <a:tcPr marL="41615" marR="41615" marT="0" marB="0"/>
                </a:tc>
                <a:tc>
                  <a:txBody>
                    <a:bodyPr/>
                    <a:lstStyle/>
                    <a:p>
                      <a:pPr algn="l">
                        <a:lnSpc>
                          <a:spcPct val="107000"/>
                        </a:lnSpc>
                        <a:spcAft>
                          <a:spcPts val="800"/>
                        </a:spcAft>
                      </a:pPr>
                      <a:r>
                        <a:rPr lang="nb-NO" sz="1100" dirty="0">
                          <a:effectLst/>
                        </a:rPr>
                        <a:t>Hjertedagen</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gn="l">
                        <a:lnSpc>
                          <a:spcPct val="107000"/>
                        </a:lnSpc>
                        <a:spcAft>
                          <a:spcPts val="800"/>
                        </a:spcAft>
                      </a:pPr>
                      <a:r>
                        <a:rPr lang="nb-NO" sz="1100" dirty="0">
                          <a:effectLst/>
                        </a:rPr>
                        <a:t>Undringskuben</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gn="l">
                        <a:lnSpc>
                          <a:spcPct val="107000"/>
                        </a:lnSpc>
                        <a:spcAft>
                          <a:spcPts val="800"/>
                        </a:spcAft>
                      </a:pPr>
                      <a:r>
                        <a:rPr lang="nb-NO" sz="1100" dirty="0">
                          <a:effectLst/>
                        </a:rPr>
                        <a:t>Snikksnakkeriet</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gn="l">
                        <a:lnSpc>
                          <a:spcPct val="107000"/>
                        </a:lnSpc>
                        <a:spcAft>
                          <a:spcPts val="800"/>
                        </a:spcAft>
                      </a:pPr>
                      <a:r>
                        <a:rPr lang="nb-NO" sz="1100" dirty="0">
                          <a:effectLst/>
                        </a:rPr>
                        <a:t>Fantasihjørnet</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gn="l">
                        <a:lnSpc>
                          <a:spcPct val="107000"/>
                        </a:lnSpc>
                        <a:spcAft>
                          <a:spcPts val="800"/>
                        </a:spcAft>
                      </a:pPr>
                      <a:r>
                        <a:rPr lang="nb-NO" sz="1100" dirty="0">
                          <a:effectLst/>
                        </a:rPr>
                        <a:t>Jorda rundt</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extLst>
                  <a:ext uri="{0D108BD9-81ED-4DB2-BD59-A6C34878D82A}">
                    <a16:rowId xmlns:a16="http://schemas.microsoft.com/office/drawing/2014/main" val="3617051568"/>
                  </a:ext>
                </a:extLst>
              </a:tr>
              <a:tr h="430924">
                <a:tc>
                  <a:txBody>
                    <a:bodyPr/>
                    <a:lstStyle/>
                    <a:p>
                      <a:pPr algn="ctr">
                        <a:lnSpc>
                          <a:spcPct val="107000"/>
                        </a:lnSpc>
                        <a:spcAft>
                          <a:spcPts val="800"/>
                        </a:spcAft>
                      </a:pPr>
                      <a:r>
                        <a:rPr lang="nb-NO" sz="1000">
                          <a:effectLst/>
                        </a:rPr>
                        <a:t>August</a:t>
                      </a:r>
                    </a:p>
                    <a:p>
                      <a:pPr algn="ctr">
                        <a:lnSpc>
                          <a:spcPct val="107000"/>
                        </a:lnSpc>
                        <a:spcAft>
                          <a:spcPts val="800"/>
                        </a:spcAft>
                      </a:pPr>
                      <a:r>
                        <a:rPr lang="nb-NO" sz="1000">
                          <a:effectLst/>
                        </a:rPr>
                        <a:t> </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effectLst/>
                        </a:rPr>
                        <a:t>Tilvenning </a:t>
                      </a:r>
                      <a:br>
                        <a:rPr lang="nb-NO" sz="1000" dirty="0">
                          <a:effectLst/>
                        </a:rPr>
                      </a:br>
                      <a:r>
                        <a:rPr lang="nb-NO" sz="1000" dirty="0">
                          <a:effectLst/>
                        </a:rPr>
                        <a:t>og bli kjent</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effectLst/>
                        </a:rPr>
                        <a:t>Miljøregler</a:t>
                      </a:r>
                      <a:br>
                        <a:rPr lang="nb-NO" sz="1000" dirty="0">
                          <a:effectLst/>
                        </a:rPr>
                      </a:br>
                      <a:r>
                        <a:rPr lang="nb-NO" sz="1000" dirty="0">
                          <a:effectLst/>
                        </a:rPr>
                        <a:t>(mindre forbruk)</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effectLst/>
                        </a:rPr>
                        <a:t>Tilvenning </a:t>
                      </a:r>
                      <a:br>
                        <a:rPr lang="nb-NO" sz="1000" dirty="0">
                          <a:effectLst/>
                        </a:rPr>
                      </a:br>
                      <a:r>
                        <a:rPr lang="nb-NO" sz="1000" dirty="0">
                          <a:effectLst/>
                        </a:rPr>
                        <a:t>og bli kjent</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effectLst/>
                        </a:rPr>
                        <a:t>Tilvenning </a:t>
                      </a:r>
                      <a:br>
                        <a:rPr lang="nb-NO" sz="1000" dirty="0">
                          <a:effectLst/>
                        </a:rPr>
                      </a:br>
                      <a:r>
                        <a:rPr lang="nb-NO" sz="1000" dirty="0">
                          <a:effectLst/>
                        </a:rPr>
                        <a:t>og bli kjent</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effectLst/>
                        </a:rPr>
                        <a:t>Tilvenning </a:t>
                      </a:r>
                      <a:br>
                        <a:rPr lang="nb-NO" sz="1000" dirty="0">
                          <a:effectLst/>
                        </a:rPr>
                      </a:br>
                      <a:r>
                        <a:rPr lang="nb-NO" sz="1000" dirty="0">
                          <a:effectLst/>
                        </a:rPr>
                        <a:t>og bli kjent</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extLst>
                  <a:ext uri="{0D108BD9-81ED-4DB2-BD59-A6C34878D82A}">
                    <a16:rowId xmlns:a16="http://schemas.microsoft.com/office/drawing/2014/main" val="2793098046"/>
                  </a:ext>
                </a:extLst>
              </a:tr>
              <a:tr h="718472">
                <a:tc>
                  <a:txBody>
                    <a:bodyPr/>
                    <a:lstStyle/>
                    <a:p>
                      <a:pPr algn="ctr">
                        <a:lnSpc>
                          <a:spcPct val="107000"/>
                        </a:lnSpc>
                        <a:spcAft>
                          <a:spcPts val="800"/>
                        </a:spcAft>
                      </a:pPr>
                      <a:r>
                        <a:rPr lang="nb-NO" sz="1000">
                          <a:effectLst/>
                        </a:rPr>
                        <a:t>September</a:t>
                      </a:r>
                    </a:p>
                    <a:p>
                      <a:pPr algn="ctr">
                        <a:lnSpc>
                          <a:spcPct val="107000"/>
                        </a:lnSpc>
                        <a:spcAft>
                          <a:spcPts val="800"/>
                        </a:spcAft>
                      </a:pPr>
                      <a:r>
                        <a:rPr lang="nb-NO" sz="1000">
                          <a:effectLst/>
                        </a:rPr>
                        <a:t> </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effectLst/>
                          <a:latin typeface="Calibri" panose="020F0502020204030204" pitchFamily="34" charset="0"/>
                          <a:ea typeface="Calibri" panose="020F0502020204030204" pitchFamily="34" charset="0"/>
                          <a:cs typeface="Times New Roman" panose="02020603050405020304" pitchFamily="18" charset="0"/>
                        </a:rPr>
                        <a:t>Skogen og hurtigruten</a:t>
                      </a:r>
                    </a:p>
                    <a:p>
                      <a:pPr>
                        <a:lnSpc>
                          <a:spcPct val="107000"/>
                        </a:lnSpc>
                        <a:spcAft>
                          <a:spcPts val="800"/>
                        </a:spcAft>
                      </a:pPr>
                      <a:r>
                        <a:rPr lang="nb-NO" sz="1000" dirty="0">
                          <a:effectLst/>
                          <a:latin typeface="Calibri" panose="020F0502020204030204" pitchFamily="34" charset="0"/>
                          <a:ea typeface="Calibri" panose="020F0502020204030204" pitchFamily="34" charset="0"/>
                          <a:cs typeface="Times New Roman" panose="02020603050405020304" pitchFamily="18" charset="0"/>
                        </a:rPr>
                        <a:t>Brannvernuke</a:t>
                      </a:r>
                    </a:p>
                  </a:txBody>
                  <a:tcPr marL="41615" marR="41615" marT="0" marB="0"/>
                </a:tc>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nb-NO" sz="1000" dirty="0" err="1">
                          <a:effectLst/>
                        </a:rPr>
                        <a:t>Turdag</a:t>
                      </a:r>
                      <a:endParaRPr lang="nb-NO" sz="1000" dirty="0">
                        <a:effectLst/>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nb-NO" sz="1000" dirty="0">
                          <a:effectLst/>
                        </a:rPr>
                        <a:t>Skogen</a:t>
                      </a:r>
                    </a:p>
                    <a:p>
                      <a:pPr marL="0" marR="0" lvl="0" indent="0" algn="l" defTabSz="914400" rtl="0" eaLnBrk="1" fontAlgn="auto" latinLnBrk="0" hangingPunct="1">
                        <a:lnSpc>
                          <a:spcPct val="100000"/>
                        </a:lnSpc>
                        <a:spcBef>
                          <a:spcPts val="0"/>
                        </a:spcBef>
                        <a:spcAft>
                          <a:spcPts val="800"/>
                        </a:spcAft>
                        <a:buClrTx/>
                        <a:buSzTx/>
                        <a:buFontTx/>
                        <a:buNone/>
                        <a:tabLst/>
                        <a:defRPr/>
                      </a:pPr>
                      <a:r>
                        <a:rPr lang="nb-NO" sz="1000" dirty="0">
                          <a:effectLst/>
                          <a:latin typeface="Calibri" panose="020F0502020204030204" pitchFamily="34" charset="0"/>
                          <a:ea typeface="Calibri" panose="020F0502020204030204" pitchFamily="34" charset="0"/>
                          <a:cs typeface="Times New Roman" panose="02020603050405020304" pitchFamily="18" charset="0"/>
                        </a:rPr>
                        <a:t>Brannvernuke</a:t>
                      </a:r>
                    </a:p>
                  </a:txBody>
                  <a:tcPr marL="41615" marR="41615" marT="0" marB="0"/>
                </a:tc>
                <a:tc>
                  <a:txBody>
                    <a:bodyPr/>
                    <a:lstStyle/>
                    <a:p>
                      <a:pPr>
                        <a:lnSpc>
                          <a:spcPct val="107000"/>
                        </a:lnSpc>
                        <a:spcAft>
                          <a:spcPts val="800"/>
                        </a:spcAft>
                      </a:pPr>
                      <a:r>
                        <a:rPr lang="nb-NO" sz="1000" dirty="0">
                          <a:effectLst/>
                          <a:latin typeface="Calibri" panose="020F0502020204030204" pitchFamily="34" charset="0"/>
                          <a:ea typeface="Calibri" panose="020F0502020204030204" pitchFamily="34" charset="0"/>
                          <a:cs typeface="Times New Roman" panose="02020603050405020304" pitchFamily="18" charset="0"/>
                        </a:rPr>
                        <a:t>Oppstart: Språkhjul og skolegruppesamling</a:t>
                      </a:r>
                    </a:p>
                    <a:p>
                      <a:pPr>
                        <a:lnSpc>
                          <a:spcPct val="107000"/>
                        </a:lnSpc>
                        <a:spcAft>
                          <a:spcPts val="800"/>
                        </a:spcAft>
                      </a:pPr>
                      <a:r>
                        <a:rPr lang="nb-NO" sz="1000" dirty="0">
                          <a:effectLst/>
                          <a:latin typeface="Calibri" panose="020F0502020204030204" pitchFamily="34" charset="0"/>
                          <a:ea typeface="Calibri" panose="020F0502020204030204" pitchFamily="34" charset="0"/>
                          <a:cs typeface="Times New Roman" panose="02020603050405020304" pitchFamily="18" charset="0"/>
                        </a:rPr>
                        <a:t>Brannvernuke</a:t>
                      </a:r>
                    </a:p>
                  </a:txBody>
                  <a:tcPr marL="41615" marR="41615"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b-NO" sz="1000" dirty="0">
                          <a:effectLst/>
                        </a:rPr>
                        <a:t>Hurtigruten og skogen</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000" dirty="0">
                          <a:effectLst/>
                          <a:latin typeface="Calibri" panose="020F0502020204030204" pitchFamily="34" charset="0"/>
                          <a:ea typeface="Calibri" panose="020F0502020204030204" pitchFamily="34" charset="0"/>
                          <a:cs typeface="Times New Roman" panose="02020603050405020304" pitchFamily="18" charset="0"/>
                        </a:rPr>
                        <a:t>Brannvernuke</a:t>
                      </a:r>
                    </a:p>
                  </a:txBody>
                  <a:tcPr marL="41615" marR="41615"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b-NO" sz="1000" dirty="0">
                          <a:effectLst/>
                          <a:latin typeface="Calibri" panose="020F0502020204030204" pitchFamily="34" charset="0"/>
                          <a:ea typeface="Calibri" panose="020F0502020204030204" pitchFamily="34" charset="0"/>
                          <a:cs typeface="Times New Roman" panose="02020603050405020304" pitchFamily="18" charset="0"/>
                        </a:rPr>
                        <a:t>Svensk mat og gårdsmat</a:t>
                      </a: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000" dirty="0">
                          <a:effectLst/>
                          <a:latin typeface="Calibri" panose="020F0502020204030204" pitchFamily="34" charset="0"/>
                          <a:ea typeface="Calibri" panose="020F0502020204030204" pitchFamily="34" charset="0"/>
                          <a:cs typeface="Times New Roman" panose="02020603050405020304" pitchFamily="18" charset="0"/>
                        </a:rPr>
                        <a:t>Vi reiser med hurtigruten</a:t>
                      </a:r>
                    </a:p>
                  </a:txBody>
                  <a:tcPr marL="41615" marR="41615" marT="0" marB="0"/>
                </a:tc>
                <a:extLst>
                  <a:ext uri="{0D108BD9-81ED-4DB2-BD59-A6C34878D82A}">
                    <a16:rowId xmlns:a16="http://schemas.microsoft.com/office/drawing/2014/main" val="2216633338"/>
                  </a:ext>
                </a:extLst>
              </a:tr>
              <a:tr h="595729">
                <a:tc>
                  <a:txBody>
                    <a:bodyPr/>
                    <a:lstStyle/>
                    <a:p>
                      <a:pPr algn="ctr">
                        <a:lnSpc>
                          <a:spcPct val="107000"/>
                        </a:lnSpc>
                        <a:spcAft>
                          <a:spcPts val="800"/>
                        </a:spcAft>
                      </a:pPr>
                      <a:r>
                        <a:rPr lang="nb-NO" sz="1000" dirty="0">
                          <a:effectLst/>
                        </a:rPr>
                        <a:t>Oktober</a:t>
                      </a:r>
                    </a:p>
                    <a:p>
                      <a:pPr algn="ctr">
                        <a:lnSpc>
                          <a:spcPct val="107000"/>
                        </a:lnSpc>
                        <a:spcAft>
                          <a:spcPts val="800"/>
                        </a:spcAft>
                      </a:pPr>
                      <a:r>
                        <a:rPr lang="nb-NO" sz="1000" dirty="0">
                          <a:effectLst/>
                        </a:rPr>
                        <a:t> </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effectLst/>
                        </a:rPr>
                        <a:t>FORUT </a:t>
                      </a:r>
                    </a:p>
                    <a:p>
                      <a:pPr>
                        <a:lnSpc>
                          <a:spcPct val="107000"/>
                        </a:lnSpc>
                        <a:spcAft>
                          <a:spcPts val="800"/>
                        </a:spcAft>
                      </a:pPr>
                      <a:r>
                        <a:rPr lang="nb-NO" sz="1000" dirty="0">
                          <a:effectLst/>
                        </a:rPr>
                        <a:t>Hurtigruten-Malawi</a:t>
                      </a:r>
                    </a:p>
                  </a:txBody>
                  <a:tcPr marL="41615" marR="41615" marT="0" marB="0"/>
                </a:tc>
                <a:tc>
                  <a:txBody>
                    <a:bodyPr/>
                    <a:lstStyle/>
                    <a:p>
                      <a:pPr>
                        <a:lnSpc>
                          <a:spcPct val="107000"/>
                        </a:lnSpc>
                        <a:spcAft>
                          <a:spcPts val="800"/>
                        </a:spcAft>
                      </a:pPr>
                      <a:r>
                        <a:rPr lang="nb-NO" sz="1000" dirty="0">
                          <a:effectLst/>
                        </a:rPr>
                        <a:t>FORUT</a:t>
                      </a:r>
                    </a:p>
                    <a:p>
                      <a:pPr>
                        <a:lnSpc>
                          <a:spcPct val="107000"/>
                        </a:lnSpc>
                        <a:spcAft>
                          <a:spcPts val="800"/>
                        </a:spcAft>
                      </a:pPr>
                      <a:r>
                        <a:rPr lang="nb-NO" sz="1000" dirty="0" err="1">
                          <a:effectLst/>
                          <a:latin typeface="Calibri" panose="020F0502020204030204" pitchFamily="34" charset="0"/>
                          <a:ea typeface="Calibri" panose="020F0502020204030204" pitchFamily="34" charset="0"/>
                          <a:cs typeface="Times New Roman" panose="02020603050405020304" pitchFamily="18" charset="0"/>
                        </a:rPr>
                        <a:t>Turdag</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effectLst/>
                        </a:rPr>
                        <a:t>FORUT</a:t>
                      </a:r>
                    </a:p>
                    <a:p>
                      <a:pPr>
                        <a:lnSpc>
                          <a:spcPct val="107000"/>
                        </a:lnSpc>
                        <a:spcAft>
                          <a:spcPts val="800"/>
                        </a:spcAft>
                      </a:pPr>
                      <a:r>
                        <a:rPr lang="nb-NO" sz="1000" dirty="0">
                          <a:effectLst/>
                          <a:latin typeface="Calibri" panose="020F0502020204030204" pitchFamily="34" charset="0"/>
                          <a:ea typeface="Calibri" panose="020F0502020204030204" pitchFamily="34" charset="0"/>
                          <a:cs typeface="Times New Roman" panose="02020603050405020304" pitchFamily="18" charset="0"/>
                        </a:rPr>
                        <a:t>Eventyr fra forut/Malawi</a:t>
                      </a:r>
                    </a:p>
                  </a:txBody>
                  <a:tcPr marL="41615" marR="41615" marT="0" marB="0"/>
                </a:tc>
                <a:tc>
                  <a:txBody>
                    <a:bodyPr/>
                    <a:lstStyle/>
                    <a:p>
                      <a:pPr>
                        <a:lnSpc>
                          <a:spcPct val="107000"/>
                        </a:lnSpc>
                        <a:spcAft>
                          <a:spcPts val="800"/>
                        </a:spcAft>
                      </a:pPr>
                      <a:r>
                        <a:rPr lang="nb-NO" sz="1000" dirty="0">
                          <a:effectLst/>
                        </a:rPr>
                        <a:t>FORUT</a:t>
                      </a:r>
                    </a:p>
                    <a:p>
                      <a:pPr>
                        <a:lnSpc>
                          <a:spcPct val="107000"/>
                        </a:lnSpc>
                        <a:spcAft>
                          <a:spcPts val="800"/>
                        </a:spcAft>
                      </a:pPr>
                      <a:r>
                        <a:rPr lang="nb-NO" sz="1000" dirty="0">
                          <a:effectLst/>
                          <a:latin typeface="Calibri" panose="020F0502020204030204" pitchFamily="34" charset="0"/>
                          <a:ea typeface="Calibri" panose="020F0502020204030204" pitchFamily="34" charset="0"/>
                          <a:cs typeface="Times New Roman" panose="02020603050405020304" pitchFamily="18" charset="0"/>
                        </a:rPr>
                        <a:t>Skapende arbeid med forut</a:t>
                      </a:r>
                    </a:p>
                  </a:txBody>
                  <a:tcPr marL="41615" marR="41615"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b-NO" sz="1000" dirty="0">
                          <a:effectLst/>
                        </a:rPr>
                        <a:t>FORUT og m</a:t>
                      </a:r>
                      <a:r>
                        <a:rPr lang="nb-NO" sz="1000" dirty="0">
                          <a:effectLst/>
                          <a:latin typeface="Calibri" panose="020F0502020204030204" pitchFamily="34" charset="0"/>
                          <a:ea typeface="Calibri" panose="020F0502020204030204" pitchFamily="34" charset="0"/>
                          <a:cs typeface="Times New Roman" panose="02020603050405020304" pitchFamily="18" charset="0"/>
                        </a:rPr>
                        <a:t>at inspirert av Malawi</a:t>
                      </a: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000" dirty="0">
                          <a:effectLst/>
                          <a:latin typeface="Calibri" panose="020F0502020204030204" pitchFamily="34" charset="0"/>
                          <a:ea typeface="Calibri" panose="020F0502020204030204" pitchFamily="34" charset="0"/>
                          <a:cs typeface="Times New Roman" panose="02020603050405020304" pitchFamily="18" charset="0"/>
                        </a:rPr>
                        <a:t>Vi reiser med hurtigruten</a:t>
                      </a:r>
                    </a:p>
                  </a:txBody>
                  <a:tcPr marL="41615" marR="41615" marT="0" marB="0"/>
                </a:tc>
                <a:extLst>
                  <a:ext uri="{0D108BD9-81ED-4DB2-BD59-A6C34878D82A}">
                    <a16:rowId xmlns:a16="http://schemas.microsoft.com/office/drawing/2014/main" val="728504836"/>
                  </a:ext>
                </a:extLst>
              </a:tr>
              <a:tr h="528213">
                <a:tc>
                  <a:txBody>
                    <a:bodyPr/>
                    <a:lstStyle/>
                    <a:p>
                      <a:pPr algn="ctr">
                        <a:lnSpc>
                          <a:spcPct val="107000"/>
                        </a:lnSpc>
                        <a:spcAft>
                          <a:spcPts val="800"/>
                        </a:spcAft>
                      </a:pPr>
                      <a:r>
                        <a:rPr lang="nb-NO" sz="1000" dirty="0">
                          <a:effectLst/>
                        </a:rPr>
                        <a:t>November</a:t>
                      </a:r>
                    </a:p>
                    <a:p>
                      <a:pPr algn="ctr">
                        <a:lnSpc>
                          <a:spcPct val="107000"/>
                        </a:lnSpc>
                        <a:spcAft>
                          <a:spcPts val="800"/>
                        </a:spcAft>
                      </a:pPr>
                      <a:r>
                        <a:rPr lang="nb-NO" sz="1000" dirty="0">
                          <a:effectLst/>
                        </a:rPr>
                        <a:t> </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effectLst/>
                        </a:rPr>
                        <a:t>Vennskap – hvordan være en god venn</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err="1">
                          <a:effectLst/>
                        </a:rPr>
                        <a:t>Turdager</a:t>
                      </a:r>
                      <a:r>
                        <a:rPr lang="nb-NO" sz="1000" dirty="0">
                          <a:effectLst/>
                        </a:rPr>
                        <a:t> i skogen</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effectLst/>
                        </a:rPr>
                        <a:t>Fortellingen og skinnvotten fra Ukraina</a:t>
                      </a:r>
                    </a:p>
                  </a:txBody>
                  <a:tcPr marL="41615" marR="41615" marT="0" marB="0"/>
                </a:tc>
                <a:tc>
                  <a:txBody>
                    <a:bodyPr/>
                    <a:lstStyle/>
                    <a:p>
                      <a:pPr>
                        <a:lnSpc>
                          <a:spcPct val="107000"/>
                        </a:lnSpc>
                        <a:spcAft>
                          <a:spcPts val="800"/>
                        </a:spcAft>
                      </a:pPr>
                      <a:r>
                        <a:rPr lang="nb-NO" sz="1000" dirty="0">
                          <a:effectLst/>
                          <a:latin typeface="Calibri" panose="020F0502020204030204" pitchFamily="34" charset="0"/>
                          <a:ea typeface="Calibri" panose="020F0502020204030204" pitchFamily="34" charset="0"/>
                          <a:cs typeface="Times New Roman" panose="02020603050405020304" pitchFamily="18" charset="0"/>
                        </a:rPr>
                        <a:t>Inspirert av skinnvotten og begynnelse på juleforberedelser</a:t>
                      </a:r>
                    </a:p>
                  </a:txBody>
                  <a:tcPr marL="41615" marR="41615"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b-NO" sz="1000" dirty="0">
                          <a:effectLst/>
                        </a:rPr>
                        <a:t>Mat inspirert av Ukraina.</a:t>
                      </a: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000" dirty="0">
                          <a:effectLst/>
                          <a:latin typeface="Calibri" panose="020F0502020204030204" pitchFamily="34" charset="0"/>
                          <a:ea typeface="Calibri" panose="020F0502020204030204" pitchFamily="34" charset="0"/>
                          <a:cs typeface="Times New Roman" panose="02020603050405020304" pitchFamily="18" charset="0"/>
                        </a:rPr>
                        <a:t>Vi reiser med hurtigruten</a:t>
                      </a:r>
                      <a:endParaRPr lang="nb-NO" sz="1000" dirty="0">
                        <a:effectLst/>
                      </a:endParaRPr>
                    </a:p>
                  </a:txBody>
                  <a:tcPr marL="41615" marR="41615" marT="0" marB="0"/>
                </a:tc>
                <a:extLst>
                  <a:ext uri="{0D108BD9-81ED-4DB2-BD59-A6C34878D82A}">
                    <a16:rowId xmlns:a16="http://schemas.microsoft.com/office/drawing/2014/main" val="4015140998"/>
                  </a:ext>
                </a:extLst>
              </a:tr>
              <a:tr h="429262">
                <a:tc>
                  <a:txBody>
                    <a:bodyPr/>
                    <a:lstStyle/>
                    <a:p>
                      <a:pPr algn="ctr">
                        <a:lnSpc>
                          <a:spcPct val="107000"/>
                        </a:lnSpc>
                        <a:spcAft>
                          <a:spcPts val="800"/>
                        </a:spcAft>
                      </a:pPr>
                      <a:r>
                        <a:rPr lang="nb-NO" sz="1000" dirty="0">
                          <a:effectLst/>
                        </a:rPr>
                        <a:t>Desember</a:t>
                      </a:r>
                    </a:p>
                    <a:p>
                      <a:pPr algn="ctr">
                        <a:lnSpc>
                          <a:spcPct val="107000"/>
                        </a:lnSpc>
                        <a:spcAft>
                          <a:spcPts val="800"/>
                        </a:spcAft>
                      </a:pPr>
                      <a:r>
                        <a:rPr lang="nb-NO" sz="1000" dirty="0">
                          <a:effectLst/>
                        </a:rPr>
                        <a:t> </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effectLst/>
                        </a:rPr>
                        <a:t>Julekalender og hvilestund</a:t>
                      </a:r>
                    </a:p>
                    <a:p>
                      <a:pPr>
                        <a:lnSpc>
                          <a:spcPct val="107000"/>
                        </a:lnSpc>
                        <a:spcAft>
                          <a:spcPts val="800"/>
                        </a:spcAft>
                      </a:pPr>
                      <a:r>
                        <a:rPr lang="nb-NO" sz="1000" dirty="0">
                          <a:effectLst/>
                          <a:latin typeface="Calibri" panose="020F0502020204030204" pitchFamily="34" charset="0"/>
                          <a:ea typeface="Calibri" panose="020F0502020204030204" pitchFamily="34" charset="0"/>
                          <a:cs typeface="Times New Roman" panose="02020603050405020304" pitchFamily="18" charset="0"/>
                        </a:rPr>
                        <a:t>Bry seg om hverandre</a:t>
                      </a:r>
                    </a:p>
                  </a:txBody>
                  <a:tcPr marL="41615" marR="41615" marT="0" marB="0"/>
                </a:tc>
                <a:tc>
                  <a:txBody>
                    <a:bodyPr/>
                    <a:lstStyle/>
                    <a:p>
                      <a:pPr>
                        <a:lnSpc>
                          <a:spcPct val="107000"/>
                        </a:lnSpc>
                        <a:spcAft>
                          <a:spcPts val="800"/>
                        </a:spcAft>
                      </a:pPr>
                      <a:r>
                        <a:rPr lang="nb-NO" sz="1000" dirty="0">
                          <a:effectLst/>
                        </a:rPr>
                        <a:t>Juleverksted med elementer fra skogen</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effectLst/>
                        </a:rPr>
                        <a:t>Tradisjonelle juleeventyr </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effectLst/>
                        </a:rPr>
                        <a:t>Juleverksted med elementer fra skogen</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effectLst/>
                        </a:rPr>
                        <a:t>Julemat </a:t>
                      </a:r>
                    </a:p>
                    <a:p>
                      <a:pPr>
                        <a:lnSpc>
                          <a:spcPct val="107000"/>
                        </a:lnSpc>
                        <a:spcAft>
                          <a:spcPts val="800"/>
                        </a:spcAft>
                      </a:pPr>
                      <a:r>
                        <a:rPr lang="nb-NO" sz="1000" dirty="0">
                          <a:effectLst/>
                          <a:latin typeface="Calibri" panose="020F0502020204030204" pitchFamily="34" charset="0"/>
                          <a:ea typeface="Calibri" panose="020F0502020204030204" pitchFamily="34" charset="0"/>
                          <a:cs typeface="Times New Roman" panose="02020603050405020304" pitchFamily="18" charset="0"/>
                        </a:rPr>
                        <a:t>Vi reiser med hurtigruten.</a:t>
                      </a:r>
                    </a:p>
                  </a:txBody>
                  <a:tcPr marL="41615" marR="41615" marT="0" marB="0"/>
                </a:tc>
                <a:extLst>
                  <a:ext uri="{0D108BD9-81ED-4DB2-BD59-A6C34878D82A}">
                    <a16:rowId xmlns:a16="http://schemas.microsoft.com/office/drawing/2014/main" val="3389667991"/>
                  </a:ext>
                </a:extLst>
              </a:tr>
              <a:tr h="417817">
                <a:tc>
                  <a:txBody>
                    <a:bodyPr/>
                    <a:lstStyle/>
                    <a:p>
                      <a:pPr algn="ctr">
                        <a:lnSpc>
                          <a:spcPct val="107000"/>
                        </a:lnSpc>
                        <a:spcAft>
                          <a:spcPts val="800"/>
                        </a:spcAft>
                      </a:pPr>
                      <a:r>
                        <a:rPr lang="nb-NO" sz="1000" dirty="0">
                          <a:effectLst/>
                        </a:rPr>
                        <a:t>Januar</a:t>
                      </a:r>
                    </a:p>
                  </a:txBody>
                  <a:tcPr marL="41615" marR="41615" marT="0" marB="0"/>
                </a:tc>
                <a:tc>
                  <a:txBody>
                    <a:bodyPr/>
                    <a:lstStyle/>
                    <a:p>
                      <a:pPr>
                        <a:lnSpc>
                          <a:spcPct val="107000"/>
                        </a:lnSpc>
                        <a:spcAft>
                          <a:spcPts val="800"/>
                        </a:spcAft>
                      </a:pPr>
                      <a:r>
                        <a:rPr lang="nb-NO" sz="1000" dirty="0"/>
                        <a:t>Kroppen min og følelsene våre</a:t>
                      </a:r>
                    </a:p>
                    <a:p>
                      <a:pPr>
                        <a:lnSpc>
                          <a:spcPct val="107000"/>
                        </a:lnSpc>
                        <a:spcAft>
                          <a:spcPts val="800"/>
                        </a:spcAft>
                      </a:pPr>
                      <a:r>
                        <a:rPr lang="nb-NO" sz="1000" dirty="0">
                          <a:effectLst/>
                          <a:latin typeface="Calibri" panose="020F0502020204030204" pitchFamily="34" charset="0"/>
                          <a:ea typeface="Calibri" panose="020F0502020204030204" pitchFamily="34" charset="0"/>
                          <a:cs typeface="Times New Roman" panose="02020603050405020304" pitchFamily="18" charset="0"/>
                        </a:rPr>
                        <a:t>Vi ønsker sola velkommen tilbake</a:t>
                      </a:r>
                    </a:p>
                  </a:txBody>
                  <a:tcPr marL="41615" marR="41615" marT="0" marB="0"/>
                </a:tc>
                <a:tc>
                  <a:txBody>
                    <a:bodyPr/>
                    <a:lstStyle/>
                    <a:p>
                      <a:pPr>
                        <a:lnSpc>
                          <a:spcPct val="107000"/>
                        </a:lnSpc>
                        <a:spcAft>
                          <a:spcPts val="800"/>
                        </a:spcAft>
                      </a:pPr>
                      <a:r>
                        <a:rPr lang="nb-NO" sz="1000" dirty="0"/>
                        <a:t>Kroppen min og bevegelse på tur</a:t>
                      </a:r>
                    </a:p>
                    <a:p>
                      <a:pPr>
                        <a:lnSpc>
                          <a:spcPct val="107000"/>
                        </a:lnSpc>
                        <a:spcAft>
                          <a:spcPts val="800"/>
                        </a:spcAft>
                      </a:pPr>
                      <a:r>
                        <a:rPr lang="nb-NO" sz="1000" dirty="0">
                          <a:effectLst/>
                          <a:latin typeface="Calibri" panose="020F0502020204030204" pitchFamily="34" charset="0"/>
                          <a:ea typeface="Calibri" panose="020F0502020204030204" pitchFamily="34" charset="0"/>
                          <a:cs typeface="Times New Roman" panose="02020603050405020304" pitchFamily="18" charset="0"/>
                        </a:rPr>
                        <a:t>Teddybjørnsykehus</a:t>
                      </a:r>
                    </a:p>
                  </a:txBody>
                  <a:tcPr marL="41615" marR="41615" marT="0" marB="0"/>
                </a:tc>
                <a:tc>
                  <a:txBody>
                    <a:bodyPr/>
                    <a:lstStyle/>
                    <a:p>
                      <a:pPr>
                        <a:lnSpc>
                          <a:spcPct val="107000"/>
                        </a:lnSpc>
                        <a:spcAft>
                          <a:spcPts val="800"/>
                        </a:spcAft>
                      </a:pPr>
                      <a:r>
                        <a:rPr lang="nb-NO" sz="1000" dirty="0"/>
                        <a:t>Kroppen min </a:t>
                      </a:r>
                    </a:p>
                  </a:txBody>
                  <a:tcPr marL="41615" marR="41615" marT="0" marB="0"/>
                </a:tc>
                <a:tc>
                  <a:txBody>
                    <a:bodyPr/>
                    <a:lstStyle/>
                    <a:p>
                      <a:pPr>
                        <a:lnSpc>
                          <a:spcPct val="107000"/>
                        </a:lnSpc>
                        <a:spcAft>
                          <a:spcPts val="800"/>
                        </a:spcAft>
                      </a:pPr>
                      <a:r>
                        <a:rPr lang="nb-NO" sz="1000" dirty="0"/>
                        <a:t>Kroppen min </a:t>
                      </a: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000" dirty="0">
                          <a:effectLst/>
                          <a:latin typeface="Calibri" panose="020F0502020204030204" pitchFamily="34" charset="0"/>
                          <a:ea typeface="Calibri" panose="020F0502020204030204" pitchFamily="34" charset="0"/>
                          <a:cs typeface="Times New Roman" panose="02020603050405020304" pitchFamily="18" charset="0"/>
                        </a:rPr>
                        <a:t>Vi reiser med hurtigruten</a:t>
                      </a:r>
                    </a:p>
                    <a:p>
                      <a:pPr>
                        <a:lnSpc>
                          <a:spcPct val="107000"/>
                        </a:lnSpc>
                        <a:spcAft>
                          <a:spcPts val="800"/>
                        </a:spcAft>
                      </a:pP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t>Kroppen min </a:t>
                      </a:r>
                    </a:p>
                    <a:p>
                      <a:pPr>
                        <a:lnSpc>
                          <a:spcPct val="107000"/>
                        </a:lnSpc>
                        <a:spcAft>
                          <a:spcPts val="800"/>
                        </a:spcAft>
                      </a:pPr>
                      <a:r>
                        <a:rPr lang="nb-NO" sz="1000" dirty="0"/>
                        <a:t>Mat fra Australia</a:t>
                      </a:r>
                    </a:p>
                    <a:p>
                      <a:pPr>
                        <a:lnSpc>
                          <a:spcPct val="107000"/>
                        </a:lnSpc>
                        <a:spcAft>
                          <a:spcPts val="800"/>
                        </a:spcAft>
                      </a:pPr>
                      <a:endParaRPr lang="nb-NO" sz="1000" dirty="0"/>
                    </a:p>
                  </a:txBody>
                  <a:tcPr marL="41615" marR="41615" marT="0" marB="0"/>
                </a:tc>
                <a:extLst>
                  <a:ext uri="{0D108BD9-81ED-4DB2-BD59-A6C34878D82A}">
                    <a16:rowId xmlns:a16="http://schemas.microsoft.com/office/drawing/2014/main" val="4225327707"/>
                  </a:ext>
                </a:extLst>
              </a:tr>
              <a:tr h="595729">
                <a:tc>
                  <a:txBody>
                    <a:bodyPr/>
                    <a:lstStyle/>
                    <a:p>
                      <a:pPr algn="ctr">
                        <a:lnSpc>
                          <a:spcPct val="107000"/>
                        </a:lnSpc>
                        <a:spcAft>
                          <a:spcPts val="800"/>
                        </a:spcAft>
                      </a:pPr>
                      <a:r>
                        <a:rPr lang="nb-NO" sz="1000">
                          <a:effectLst/>
                        </a:rPr>
                        <a:t>Februar</a:t>
                      </a:r>
                    </a:p>
                    <a:p>
                      <a:pPr algn="ctr">
                        <a:lnSpc>
                          <a:spcPct val="107000"/>
                        </a:lnSpc>
                        <a:spcAft>
                          <a:spcPts val="800"/>
                        </a:spcAft>
                      </a:pPr>
                      <a:r>
                        <a:rPr lang="nb-NO" sz="1000">
                          <a:effectLst/>
                        </a:rPr>
                        <a:t> </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t>Kroppen min  og følelsene våre</a:t>
                      </a:r>
                      <a:br>
                        <a:rPr lang="nb-NO" sz="1000" dirty="0">
                          <a:effectLst/>
                        </a:rPr>
                      </a:br>
                      <a:r>
                        <a:rPr lang="nb-NO" sz="1000" dirty="0">
                          <a:effectLst/>
                        </a:rPr>
                        <a:t>Samisk kultur</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t>Kroppen min og bevegelse på tur</a:t>
                      </a:r>
                      <a:br>
                        <a:rPr lang="nb-NO" sz="1000" dirty="0">
                          <a:effectLst/>
                        </a:rPr>
                      </a:br>
                      <a:r>
                        <a:rPr lang="nb-NO" sz="1000" dirty="0">
                          <a:effectLst/>
                        </a:rPr>
                        <a:t>Samisk kultur</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t>Kroppen min </a:t>
                      </a:r>
                      <a:br>
                        <a:rPr lang="nb-NO" sz="1000" dirty="0">
                          <a:effectLst/>
                        </a:rPr>
                      </a:br>
                      <a:r>
                        <a:rPr lang="nb-NO" sz="1000" dirty="0">
                          <a:effectLst/>
                        </a:rPr>
                        <a:t>Samisk kultur</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effectLst/>
                        </a:rPr>
                        <a:t>Samisk kultur med magisk eventyrstund</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b-NO" sz="1000" dirty="0">
                          <a:effectLst/>
                        </a:rPr>
                        <a:t>Samisk mat</a:t>
                      </a: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000" dirty="0">
                          <a:effectLst/>
                          <a:latin typeface="Calibri" panose="020F0502020204030204" pitchFamily="34" charset="0"/>
                          <a:ea typeface="Calibri" panose="020F0502020204030204" pitchFamily="34" charset="0"/>
                          <a:cs typeface="Times New Roman" panose="02020603050405020304" pitchFamily="18" charset="0"/>
                        </a:rPr>
                        <a:t>Vi reiser med hurtigruten</a:t>
                      </a:r>
                    </a:p>
                  </a:txBody>
                  <a:tcPr marL="41615" marR="41615" marT="0" marB="0"/>
                </a:tc>
                <a:extLst>
                  <a:ext uri="{0D108BD9-81ED-4DB2-BD59-A6C34878D82A}">
                    <a16:rowId xmlns:a16="http://schemas.microsoft.com/office/drawing/2014/main" val="190297979"/>
                  </a:ext>
                </a:extLst>
              </a:tr>
              <a:tr h="433016">
                <a:tc>
                  <a:txBody>
                    <a:bodyPr/>
                    <a:lstStyle/>
                    <a:p>
                      <a:pPr algn="ctr">
                        <a:lnSpc>
                          <a:spcPct val="107000"/>
                        </a:lnSpc>
                        <a:spcAft>
                          <a:spcPts val="800"/>
                        </a:spcAft>
                      </a:pPr>
                      <a:r>
                        <a:rPr lang="nb-NO" sz="1000">
                          <a:effectLst/>
                        </a:rPr>
                        <a:t>Mars</a:t>
                      </a:r>
                    </a:p>
                    <a:p>
                      <a:pPr algn="ctr">
                        <a:lnSpc>
                          <a:spcPct val="107000"/>
                        </a:lnSpc>
                        <a:spcAft>
                          <a:spcPts val="800"/>
                        </a:spcAft>
                      </a:pPr>
                      <a:r>
                        <a:rPr lang="nb-NO" sz="1000">
                          <a:effectLst/>
                        </a:rPr>
                        <a:t> </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t>Samarbeid</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t>Samarbeid på tur</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err="1"/>
                        <a:t>Leseglede:Polsk</a:t>
                      </a:r>
                      <a:r>
                        <a:rPr lang="nb-NO" sz="1000" dirty="0"/>
                        <a:t> eventyr</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err="1">
                          <a:effectLst/>
                          <a:latin typeface="Calibri" panose="020F0502020204030204" pitchFamily="34" charset="0"/>
                          <a:ea typeface="Calibri" panose="020F0502020204030204" pitchFamily="34" charset="0"/>
                          <a:cs typeface="Times New Roman" panose="02020603050405020304" pitchFamily="18" charset="0"/>
                        </a:rPr>
                        <a:t>Krativitet</a:t>
                      </a:r>
                      <a:r>
                        <a:rPr lang="nb-NO" sz="1000" dirty="0">
                          <a:effectLst/>
                          <a:latin typeface="Calibri" panose="020F0502020204030204" pitchFamily="34" charset="0"/>
                          <a:ea typeface="Calibri" panose="020F0502020204030204" pitchFamily="34" charset="0"/>
                          <a:cs typeface="Times New Roman" panose="02020603050405020304" pitchFamily="18" charset="0"/>
                        </a:rPr>
                        <a:t> inspirert av Polen</a:t>
                      </a:r>
                    </a:p>
                  </a:txBody>
                  <a:tcPr marL="41615" marR="41615"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b-NO" sz="1000" dirty="0"/>
                        <a:t>Mat inspirert fra Polen </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extLst>
                  <a:ext uri="{0D108BD9-81ED-4DB2-BD59-A6C34878D82A}">
                    <a16:rowId xmlns:a16="http://schemas.microsoft.com/office/drawing/2014/main" val="1057846757"/>
                  </a:ext>
                </a:extLst>
              </a:tr>
              <a:tr h="433016">
                <a:tc>
                  <a:txBody>
                    <a:bodyPr/>
                    <a:lstStyle/>
                    <a:p>
                      <a:pPr algn="ctr">
                        <a:lnSpc>
                          <a:spcPct val="107000"/>
                        </a:lnSpc>
                        <a:spcAft>
                          <a:spcPts val="800"/>
                        </a:spcAft>
                      </a:pPr>
                      <a:r>
                        <a:rPr lang="nb-NO" sz="1000">
                          <a:effectLst/>
                        </a:rPr>
                        <a:t>April</a:t>
                      </a:r>
                    </a:p>
                    <a:p>
                      <a:pPr algn="ctr">
                        <a:lnSpc>
                          <a:spcPct val="107000"/>
                        </a:lnSpc>
                        <a:spcAft>
                          <a:spcPts val="800"/>
                        </a:spcAft>
                      </a:pPr>
                      <a:r>
                        <a:rPr lang="nb-NO" sz="1000">
                          <a:effectLst/>
                        </a:rPr>
                        <a:t> </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b-NO" sz="1000" dirty="0"/>
                        <a:t>Likheter og ulikheter</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err="1"/>
                        <a:t>Turdag</a:t>
                      </a:r>
                      <a:r>
                        <a:rPr lang="nb-NO" sz="1000" dirty="0"/>
                        <a:t>: Vi drar og ser naturen våkne til liv</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b-NO" sz="1000" dirty="0"/>
                        <a:t>Leseglede: Barnefortellinger fra Syria</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t>Påskepynt</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b-NO" sz="1000" dirty="0"/>
                        <a:t>Mat inspirert fra Syria</a:t>
                      </a: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000" dirty="0">
                          <a:effectLst/>
                          <a:latin typeface="Calibri" panose="020F0502020204030204" pitchFamily="34" charset="0"/>
                          <a:cs typeface="Times New Roman" panose="02020603050405020304" pitchFamily="18" charset="0"/>
                        </a:rPr>
                        <a:t>Påskelunsj</a:t>
                      </a:r>
                    </a:p>
                  </a:txBody>
                  <a:tcPr marL="41615" marR="41615" marT="0" marB="0"/>
                </a:tc>
                <a:extLst>
                  <a:ext uri="{0D108BD9-81ED-4DB2-BD59-A6C34878D82A}">
                    <a16:rowId xmlns:a16="http://schemas.microsoft.com/office/drawing/2014/main" val="2486775191"/>
                  </a:ext>
                </a:extLst>
              </a:tr>
              <a:tr h="438757">
                <a:tc>
                  <a:txBody>
                    <a:bodyPr/>
                    <a:lstStyle/>
                    <a:p>
                      <a:pPr algn="ctr">
                        <a:lnSpc>
                          <a:spcPct val="107000"/>
                        </a:lnSpc>
                        <a:spcAft>
                          <a:spcPts val="800"/>
                        </a:spcAft>
                      </a:pPr>
                      <a:r>
                        <a:rPr lang="nb-NO" sz="1000">
                          <a:effectLst/>
                        </a:rPr>
                        <a:t>Mai</a:t>
                      </a:r>
                    </a:p>
                    <a:p>
                      <a:pPr algn="ctr">
                        <a:lnSpc>
                          <a:spcPct val="107000"/>
                        </a:lnSpc>
                        <a:spcAft>
                          <a:spcPts val="800"/>
                        </a:spcAft>
                      </a:pPr>
                      <a:r>
                        <a:rPr lang="nb-NO" sz="1000">
                          <a:effectLst/>
                        </a:rPr>
                        <a:t> </a:t>
                      </a:r>
                      <a:endParaRPr lang="nb-NO" sz="100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t>Likheter og ulikheter</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err="1"/>
                        <a:t>Turdag</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err="1"/>
                        <a:t>Leseglede:Norske</a:t>
                      </a:r>
                      <a:r>
                        <a:rPr lang="nb-NO" sz="1000" dirty="0"/>
                        <a:t> eventyr</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t>Skape instrumenter til </a:t>
                      </a:r>
                      <a:r>
                        <a:rPr lang="nb-NO" sz="1000" dirty="0" err="1"/>
                        <a:t>skrammeltog</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t>Mat inspirert fra sesongens grønnsaker </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extLst>
                  <a:ext uri="{0D108BD9-81ED-4DB2-BD59-A6C34878D82A}">
                    <a16:rowId xmlns:a16="http://schemas.microsoft.com/office/drawing/2014/main" val="2727989861"/>
                  </a:ext>
                </a:extLst>
              </a:tr>
              <a:tr h="429262">
                <a:tc>
                  <a:txBody>
                    <a:bodyPr/>
                    <a:lstStyle/>
                    <a:p>
                      <a:pPr algn="ctr">
                        <a:lnSpc>
                          <a:spcPct val="107000"/>
                        </a:lnSpc>
                        <a:spcAft>
                          <a:spcPts val="800"/>
                        </a:spcAft>
                      </a:pPr>
                      <a:r>
                        <a:rPr lang="nb-NO" sz="1000" dirty="0">
                          <a:effectLst/>
                        </a:rPr>
                        <a:t>Juni/juli</a:t>
                      </a:r>
                    </a:p>
                    <a:p>
                      <a:pPr algn="ctr">
                        <a:lnSpc>
                          <a:spcPct val="107000"/>
                        </a:lnSpc>
                        <a:spcAft>
                          <a:spcPts val="800"/>
                        </a:spcAft>
                      </a:pPr>
                      <a:r>
                        <a:rPr lang="nb-NO" sz="1000" dirty="0">
                          <a:effectLst/>
                        </a:rPr>
                        <a:t> </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err="1">
                          <a:effectLst/>
                        </a:rPr>
                        <a:t>Avsluttning</a:t>
                      </a:r>
                      <a:r>
                        <a:rPr lang="nb-NO" sz="1000" dirty="0">
                          <a:effectLst/>
                        </a:rPr>
                        <a:t> av årets prosjekter</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effectLst/>
                        </a:rPr>
                        <a:t>Eventyr på tur</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t>Leseglede: Vi leser ute og på tur</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effectLst/>
                        </a:rPr>
                        <a:t>Kreative prosesser inspirert av prosjekt leseglede</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tc>
                  <a:txBody>
                    <a:bodyPr/>
                    <a:lstStyle/>
                    <a:p>
                      <a:pPr>
                        <a:lnSpc>
                          <a:spcPct val="107000"/>
                        </a:lnSpc>
                        <a:spcAft>
                          <a:spcPts val="800"/>
                        </a:spcAft>
                      </a:pPr>
                      <a:r>
                        <a:rPr lang="nb-NO" sz="1000" dirty="0">
                          <a:effectLst/>
                        </a:rPr>
                        <a:t>Mat inspirert fra sesongens grønnsaker</a:t>
                      </a: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1615" marR="41615" marT="0" marB="0"/>
                </a:tc>
                <a:extLst>
                  <a:ext uri="{0D108BD9-81ED-4DB2-BD59-A6C34878D82A}">
                    <a16:rowId xmlns:a16="http://schemas.microsoft.com/office/drawing/2014/main" val="988263545"/>
                  </a:ext>
                </a:extLst>
              </a:tr>
            </a:tbl>
          </a:graphicData>
        </a:graphic>
      </p:graphicFrame>
      <p:pic>
        <p:nvPicPr>
          <p:cNvPr id="2052" name="23613ACF-939E-42FC-B6DB-505C16B3400C">
            <a:extLst>
              <a:ext uri="{FF2B5EF4-FFF2-40B4-BE49-F238E27FC236}">
                <a16:creationId xmlns:a16="http://schemas.microsoft.com/office/drawing/2014/main" id="{F4FA9EEA-745D-42DA-98C1-6CEF80587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8350" y="55240"/>
            <a:ext cx="374606" cy="3602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F996BC36-0742-463A-A88A-FEA9CF56C68D">
            <a:extLst>
              <a:ext uri="{FF2B5EF4-FFF2-40B4-BE49-F238E27FC236}">
                <a16:creationId xmlns:a16="http://schemas.microsoft.com/office/drawing/2014/main" id="{8E8CF7B6-05D7-4000-9D83-19E036926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078" y="27042"/>
            <a:ext cx="419898" cy="4047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6AB32563-7564-4D22-B457-250D61A0C10E">
            <a:extLst>
              <a:ext uri="{FF2B5EF4-FFF2-40B4-BE49-F238E27FC236}">
                <a16:creationId xmlns:a16="http://schemas.microsoft.com/office/drawing/2014/main" id="{72068BE9-8A11-4149-9977-705181A333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5118" y="19491"/>
            <a:ext cx="419898" cy="419898"/>
          </a:xfrm>
          <a:prstGeom prst="rect">
            <a:avLst/>
          </a:prstGeom>
          <a:noFill/>
          <a:extLst>
            <a:ext uri="{909E8E84-426E-40DD-AFC4-6F175D3DCCD1}">
              <a14:hiddenFill xmlns:a14="http://schemas.microsoft.com/office/drawing/2010/main">
                <a:solidFill>
                  <a:srgbClr val="FFFFFF"/>
                </a:solidFill>
              </a14:hiddenFill>
            </a:ext>
          </a:extLst>
        </p:spPr>
      </p:pic>
      <p:pic>
        <p:nvPicPr>
          <p:cNvPr id="2049" name="CD009419-941F-435A-B952-D1F0A43EDAF1">
            <a:extLst>
              <a:ext uri="{FF2B5EF4-FFF2-40B4-BE49-F238E27FC236}">
                <a16:creationId xmlns:a16="http://schemas.microsoft.com/office/drawing/2014/main" id="{66F00B0A-2925-4E86-B713-54EF244D1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3158" y="24360"/>
            <a:ext cx="404204" cy="391081"/>
          </a:xfrm>
          <a:prstGeom prst="rect">
            <a:avLst/>
          </a:prstGeom>
          <a:noFill/>
          <a:extLst>
            <a:ext uri="{909E8E84-426E-40DD-AFC4-6F175D3DCCD1}">
              <a14:hiddenFill xmlns:a14="http://schemas.microsoft.com/office/drawing/2010/main">
                <a:solidFill>
                  <a:srgbClr val="FFFFFF"/>
                </a:solidFill>
              </a14:hiddenFill>
            </a:ext>
          </a:extLst>
        </p:spPr>
      </p:pic>
      <p:pic>
        <p:nvPicPr>
          <p:cNvPr id="2053" name="3F811A2C-07A5-470D-9F1B-BBFB43C91E47">
            <a:extLst>
              <a:ext uri="{FF2B5EF4-FFF2-40B4-BE49-F238E27FC236}">
                <a16:creationId xmlns:a16="http://schemas.microsoft.com/office/drawing/2014/main" id="{943FFF6C-A641-4A25-87FE-5D1576E1A9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9099" y="0"/>
            <a:ext cx="401018" cy="415441"/>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003CFF14-A9A8-43DF-61E5-09BD360C970F}"/>
              </a:ext>
            </a:extLst>
          </p:cNvPr>
          <p:cNvSpPr txBox="1"/>
          <p:nvPr/>
        </p:nvSpPr>
        <p:spPr>
          <a:xfrm>
            <a:off x="4706473" y="113184"/>
            <a:ext cx="1470210" cy="461665"/>
          </a:xfrm>
          <a:prstGeom prst="rect">
            <a:avLst/>
          </a:prstGeom>
          <a:noFill/>
        </p:spPr>
        <p:txBody>
          <a:bodyPr wrap="square" rtlCol="0">
            <a:spAutoFit/>
          </a:bodyPr>
          <a:lstStyle/>
          <a:p>
            <a:r>
              <a:rPr lang="nb-NO" sz="2400" dirty="0">
                <a:latin typeface="+mj-lt"/>
              </a:rPr>
              <a:t>Temaplan</a:t>
            </a:r>
          </a:p>
        </p:txBody>
      </p:sp>
    </p:spTree>
    <p:extLst>
      <p:ext uri="{BB962C8B-B14F-4D97-AF65-F5344CB8AC3E}">
        <p14:creationId xmlns:p14="http://schemas.microsoft.com/office/powerpoint/2010/main" val="1022922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F87EDE2D-5C0F-4176-BB9A-C37A884CF9C4}"/>
              </a:ext>
            </a:extLst>
          </p:cNvPr>
          <p:cNvSpPr txBox="1"/>
          <p:nvPr/>
        </p:nvSpPr>
        <p:spPr>
          <a:xfrm>
            <a:off x="4519584" y="289173"/>
            <a:ext cx="6208772" cy="1204111"/>
          </a:xfrm>
          <a:prstGeom prst="rect">
            <a:avLst/>
          </a:prstGeom>
        </p:spPr>
        <p:txBody>
          <a:bodyPr vert="horz" lIns="91440" tIns="45720" rIns="91440" bIns="45720" rtlCol="0" anchor="b">
            <a:normAutofit/>
          </a:bodyPr>
          <a:lstStyle/>
          <a:p>
            <a:pPr algn="ctr">
              <a:lnSpc>
                <a:spcPct val="90000"/>
              </a:lnSpc>
              <a:spcBef>
                <a:spcPct val="0"/>
              </a:spcBef>
              <a:spcAft>
                <a:spcPts val="600"/>
              </a:spcAft>
            </a:pPr>
            <a:br>
              <a:rPr lang="en-US" sz="2600" b="1" u="sng" dirty="0">
                <a:effectLst/>
                <a:latin typeface="+mj-lt"/>
                <a:ea typeface="+mj-ea"/>
                <a:cs typeface="+mj-cs"/>
              </a:rPr>
            </a:br>
            <a:r>
              <a:rPr lang="en-US" b="1" dirty="0">
                <a:effectLst/>
                <a:latin typeface="+mj-lt"/>
                <a:ea typeface="+mj-ea"/>
                <a:cs typeface="+mj-cs"/>
              </a:rPr>
              <a:t>Dette </a:t>
            </a:r>
            <a:r>
              <a:rPr lang="en-US" b="1" dirty="0" err="1">
                <a:effectLst/>
                <a:latin typeface="+mj-lt"/>
                <a:ea typeface="+mj-ea"/>
                <a:cs typeface="+mj-cs"/>
              </a:rPr>
              <a:t>opplegget</a:t>
            </a:r>
            <a:r>
              <a:rPr lang="en-US" b="1" dirty="0">
                <a:effectLst/>
                <a:latin typeface="+mj-lt"/>
                <a:ea typeface="+mj-ea"/>
                <a:cs typeface="+mj-cs"/>
              </a:rPr>
              <a:t> </a:t>
            </a:r>
            <a:r>
              <a:rPr lang="en-US" b="1" dirty="0" err="1">
                <a:effectLst/>
                <a:latin typeface="+mj-lt"/>
                <a:ea typeface="+mj-ea"/>
                <a:cs typeface="+mj-cs"/>
              </a:rPr>
              <a:t>gjennomføres</a:t>
            </a:r>
            <a:r>
              <a:rPr lang="en-US" b="1" dirty="0">
                <a:effectLst/>
                <a:latin typeface="+mj-lt"/>
                <a:ea typeface="+mj-ea"/>
                <a:cs typeface="+mj-cs"/>
              </a:rPr>
              <a:t> </a:t>
            </a:r>
            <a:r>
              <a:rPr lang="en-US" b="1" dirty="0" err="1">
                <a:effectLst/>
                <a:latin typeface="+mj-lt"/>
                <a:ea typeface="+mj-ea"/>
                <a:cs typeface="+mj-cs"/>
              </a:rPr>
              <a:t>i</a:t>
            </a:r>
            <a:r>
              <a:rPr lang="en-US" b="1" dirty="0">
                <a:effectLst/>
                <a:latin typeface="+mj-lt"/>
                <a:ea typeface="+mj-ea"/>
                <a:cs typeface="+mj-cs"/>
              </a:rPr>
              <a:t> </a:t>
            </a:r>
            <a:r>
              <a:rPr lang="en-US" b="1" dirty="0" err="1">
                <a:latin typeface="+mj-lt"/>
                <a:ea typeface="+mj-ea"/>
                <a:cs typeface="+mj-cs"/>
              </a:rPr>
              <a:t>januar</a:t>
            </a:r>
            <a:r>
              <a:rPr lang="en-US" b="1" dirty="0">
                <a:latin typeface="+mj-lt"/>
                <a:ea typeface="+mj-ea"/>
                <a:cs typeface="+mj-cs"/>
              </a:rPr>
              <a:t> </a:t>
            </a:r>
            <a:r>
              <a:rPr lang="en-US" b="1" dirty="0" err="1">
                <a:latin typeface="+mj-lt"/>
                <a:ea typeface="+mj-ea"/>
                <a:cs typeface="+mj-cs"/>
              </a:rPr>
              <a:t>og</a:t>
            </a:r>
            <a:r>
              <a:rPr lang="en-US" b="1" dirty="0">
                <a:latin typeface="+mj-lt"/>
                <a:ea typeface="+mj-ea"/>
                <a:cs typeface="+mj-cs"/>
              </a:rPr>
              <a:t> </a:t>
            </a:r>
            <a:r>
              <a:rPr lang="en-US" b="1" dirty="0" err="1">
                <a:latin typeface="+mj-lt"/>
                <a:ea typeface="+mj-ea"/>
                <a:cs typeface="+mj-cs"/>
              </a:rPr>
              <a:t>februar</a:t>
            </a:r>
            <a:r>
              <a:rPr lang="en-US" b="1" dirty="0">
                <a:latin typeface="+mj-lt"/>
                <a:ea typeface="+mj-ea"/>
                <a:cs typeface="+mj-cs"/>
              </a:rPr>
              <a:t> </a:t>
            </a:r>
            <a:r>
              <a:rPr lang="en-US" b="1" dirty="0" err="1">
                <a:effectLst/>
                <a:latin typeface="+mj-lt"/>
                <a:ea typeface="+mj-ea"/>
                <a:cs typeface="+mj-cs"/>
              </a:rPr>
              <a:t>hvert</a:t>
            </a:r>
            <a:r>
              <a:rPr lang="en-US" b="1" dirty="0">
                <a:effectLst/>
                <a:latin typeface="+mj-lt"/>
                <a:ea typeface="+mj-ea"/>
                <a:cs typeface="+mj-cs"/>
              </a:rPr>
              <a:t> </a:t>
            </a:r>
            <a:r>
              <a:rPr lang="en-US" b="1" dirty="0" err="1">
                <a:effectLst/>
                <a:latin typeface="+mj-lt"/>
                <a:ea typeface="+mj-ea"/>
                <a:cs typeface="+mj-cs"/>
              </a:rPr>
              <a:t>år</a:t>
            </a:r>
            <a:br>
              <a:rPr lang="en-US" dirty="0">
                <a:effectLst/>
                <a:latin typeface="+mj-lt"/>
                <a:ea typeface="+mj-ea"/>
                <a:cs typeface="+mj-cs"/>
              </a:rPr>
            </a:br>
            <a:r>
              <a:rPr lang="en-US" dirty="0" err="1">
                <a:effectLst/>
                <a:latin typeface="+mj-lt"/>
                <a:ea typeface="+mj-ea"/>
                <a:cs typeface="+mj-cs"/>
              </a:rPr>
              <a:t>Forebygging</a:t>
            </a:r>
            <a:r>
              <a:rPr lang="en-US" dirty="0">
                <a:effectLst/>
                <a:latin typeface="+mj-lt"/>
                <a:ea typeface="+mj-ea"/>
                <a:cs typeface="+mj-cs"/>
              </a:rPr>
              <a:t> av </a:t>
            </a:r>
            <a:r>
              <a:rPr lang="en-US" dirty="0" err="1">
                <a:effectLst/>
                <a:latin typeface="+mj-lt"/>
                <a:ea typeface="+mj-ea"/>
                <a:cs typeface="+mj-cs"/>
              </a:rPr>
              <a:t>vold</a:t>
            </a:r>
            <a:r>
              <a:rPr lang="en-US" dirty="0">
                <a:effectLst/>
                <a:latin typeface="+mj-lt"/>
                <a:ea typeface="+mj-ea"/>
                <a:cs typeface="+mj-cs"/>
              </a:rPr>
              <a:t> </a:t>
            </a:r>
            <a:r>
              <a:rPr lang="en-US" dirty="0" err="1">
                <a:effectLst/>
                <a:latin typeface="+mj-lt"/>
                <a:ea typeface="+mj-ea"/>
                <a:cs typeface="+mj-cs"/>
              </a:rPr>
              <a:t>og</a:t>
            </a:r>
            <a:r>
              <a:rPr lang="en-US" dirty="0">
                <a:effectLst/>
                <a:latin typeface="+mj-lt"/>
                <a:ea typeface="+mj-ea"/>
                <a:cs typeface="+mj-cs"/>
              </a:rPr>
              <a:t> </a:t>
            </a:r>
            <a:r>
              <a:rPr lang="en-US" dirty="0" err="1">
                <a:effectLst/>
                <a:latin typeface="+mj-lt"/>
                <a:ea typeface="+mj-ea"/>
                <a:cs typeface="+mj-cs"/>
              </a:rPr>
              <a:t>seksuelle</a:t>
            </a:r>
            <a:r>
              <a:rPr lang="en-US" dirty="0">
                <a:effectLst/>
                <a:latin typeface="+mj-lt"/>
                <a:ea typeface="+mj-ea"/>
                <a:cs typeface="+mj-cs"/>
              </a:rPr>
              <a:t> </a:t>
            </a:r>
            <a:r>
              <a:rPr lang="en-US" dirty="0" err="1">
                <a:effectLst/>
                <a:latin typeface="+mj-lt"/>
                <a:ea typeface="+mj-ea"/>
                <a:cs typeface="+mj-cs"/>
              </a:rPr>
              <a:t>overgrep</a:t>
            </a:r>
            <a:r>
              <a:rPr lang="en-US" dirty="0">
                <a:effectLst/>
                <a:latin typeface="+mj-lt"/>
                <a:ea typeface="+mj-ea"/>
                <a:cs typeface="+mj-cs"/>
              </a:rPr>
              <a:t> mot barn</a:t>
            </a:r>
            <a:endParaRPr lang="en-US" dirty="0">
              <a:latin typeface="+mj-lt"/>
              <a:ea typeface="+mj-ea"/>
              <a:cs typeface="+mj-cs"/>
            </a:endParaRPr>
          </a:p>
        </p:txBody>
      </p:sp>
      <p:sp>
        <p:nvSpPr>
          <p:cNvPr id="9" name="TekstSylinder 8">
            <a:extLst>
              <a:ext uri="{FF2B5EF4-FFF2-40B4-BE49-F238E27FC236}">
                <a16:creationId xmlns:a16="http://schemas.microsoft.com/office/drawing/2014/main" id="{07290477-7F29-4EA2-94AE-6F80E562A902}"/>
              </a:ext>
            </a:extLst>
          </p:cNvPr>
          <p:cNvSpPr txBox="1"/>
          <p:nvPr/>
        </p:nvSpPr>
        <p:spPr>
          <a:xfrm>
            <a:off x="5269891" y="2011593"/>
            <a:ext cx="4933364" cy="3599767"/>
          </a:xfrm>
          <a:prstGeom prst="rect">
            <a:avLst/>
          </a:prstGeom>
        </p:spPr>
        <p:txBody>
          <a:bodyPr vert="horz" lIns="91440" tIns="45720" rIns="91440" bIns="45720" rtlCol="0">
            <a:normAutofit/>
          </a:bodyPr>
          <a:lstStyle/>
          <a:p>
            <a:pPr indent="-228600">
              <a:lnSpc>
                <a:spcPct val="90000"/>
              </a:lnSpc>
              <a:spcAft>
                <a:spcPts val="800"/>
              </a:spcAft>
              <a:buFont typeface="Arial" panose="020B0604020202020204" pitchFamily="34" charset="0"/>
              <a:buChar char="•"/>
            </a:pPr>
            <a:r>
              <a:rPr lang="en-US" sz="1500" b="1" u="sng" dirty="0" err="1">
                <a:effectLst/>
              </a:rPr>
              <a:t>Målsettinger</a:t>
            </a:r>
            <a:r>
              <a:rPr lang="en-US" sz="1500" b="1" u="sng" dirty="0">
                <a:effectLst/>
              </a:rPr>
              <a:t>:</a:t>
            </a:r>
            <a:endParaRPr lang="en-US" sz="1500" dirty="0">
              <a:effectLst/>
            </a:endParaRPr>
          </a:p>
          <a:p>
            <a:pPr marL="342900" lvl="0" indent="-228600">
              <a:lnSpc>
                <a:spcPct val="90000"/>
              </a:lnSpc>
              <a:spcAft>
                <a:spcPts val="800"/>
              </a:spcAft>
              <a:buFont typeface="Arial" panose="020B0604020202020204" pitchFamily="34" charset="0"/>
              <a:buChar char="•"/>
            </a:pPr>
            <a:r>
              <a:rPr lang="en-US" sz="1500" dirty="0" err="1">
                <a:effectLst/>
              </a:rPr>
              <a:t>Utvikle</a:t>
            </a:r>
            <a:r>
              <a:rPr lang="en-US" sz="1500" dirty="0">
                <a:effectLst/>
              </a:rPr>
              <a:t> </a:t>
            </a:r>
            <a:r>
              <a:rPr lang="en-US" sz="1500" dirty="0" err="1">
                <a:effectLst/>
              </a:rPr>
              <a:t>barnas</a:t>
            </a:r>
            <a:r>
              <a:rPr lang="en-US" sz="1500" dirty="0">
                <a:effectLst/>
              </a:rPr>
              <a:t> </a:t>
            </a:r>
            <a:r>
              <a:rPr lang="en-US" sz="1500" dirty="0" err="1">
                <a:effectLst/>
              </a:rPr>
              <a:t>begreper</a:t>
            </a:r>
            <a:r>
              <a:rPr lang="en-US" sz="1500" dirty="0">
                <a:effectLst/>
              </a:rPr>
              <a:t> </a:t>
            </a:r>
            <a:r>
              <a:rPr lang="en-US" sz="1500" dirty="0" err="1">
                <a:effectLst/>
              </a:rPr>
              <a:t>og</a:t>
            </a:r>
            <a:r>
              <a:rPr lang="en-US" sz="1500" dirty="0">
                <a:effectLst/>
              </a:rPr>
              <a:t> forhold </a:t>
            </a:r>
            <a:r>
              <a:rPr lang="en-US" sz="1500" dirty="0" err="1">
                <a:effectLst/>
              </a:rPr>
              <a:t>til</a:t>
            </a:r>
            <a:r>
              <a:rPr lang="en-US" sz="1500" dirty="0">
                <a:effectLst/>
              </a:rPr>
              <a:t> </a:t>
            </a:r>
            <a:r>
              <a:rPr lang="en-US" sz="1500" dirty="0" err="1">
                <a:effectLst/>
              </a:rPr>
              <a:t>egen</a:t>
            </a:r>
            <a:r>
              <a:rPr lang="en-US" sz="1500" dirty="0">
                <a:effectLst/>
              </a:rPr>
              <a:t> </a:t>
            </a:r>
            <a:r>
              <a:rPr lang="en-US" sz="1500" dirty="0" err="1">
                <a:effectLst/>
              </a:rPr>
              <a:t>kropp</a:t>
            </a:r>
            <a:r>
              <a:rPr lang="en-US" sz="1500" dirty="0">
                <a:effectLst/>
              </a:rPr>
              <a:t> </a:t>
            </a:r>
            <a:r>
              <a:rPr lang="en-US" sz="1500" dirty="0" err="1">
                <a:effectLst/>
              </a:rPr>
              <a:t>og</a:t>
            </a:r>
            <a:r>
              <a:rPr lang="en-US" sz="1500" dirty="0">
                <a:effectLst/>
              </a:rPr>
              <a:t> </a:t>
            </a:r>
            <a:r>
              <a:rPr lang="en-US" sz="1500" dirty="0" err="1">
                <a:effectLst/>
              </a:rPr>
              <a:t>følelser</a:t>
            </a:r>
            <a:endParaRPr lang="en-US" sz="1500" dirty="0">
              <a:effectLst/>
            </a:endParaRPr>
          </a:p>
          <a:p>
            <a:pPr marL="342900" lvl="0" indent="-228600">
              <a:lnSpc>
                <a:spcPct val="90000"/>
              </a:lnSpc>
              <a:spcAft>
                <a:spcPts val="800"/>
              </a:spcAft>
              <a:buFont typeface="Arial" panose="020B0604020202020204" pitchFamily="34" charset="0"/>
              <a:buChar char="•"/>
            </a:pPr>
            <a:r>
              <a:rPr lang="en-US" sz="1500" dirty="0" err="1">
                <a:effectLst/>
              </a:rPr>
              <a:t>Utvikle</a:t>
            </a:r>
            <a:r>
              <a:rPr lang="en-US" sz="1500" dirty="0">
                <a:effectLst/>
              </a:rPr>
              <a:t> </a:t>
            </a:r>
            <a:r>
              <a:rPr lang="en-US" sz="1500" dirty="0" err="1">
                <a:effectLst/>
              </a:rPr>
              <a:t>barnas</a:t>
            </a:r>
            <a:r>
              <a:rPr lang="en-US" sz="1500" dirty="0">
                <a:effectLst/>
              </a:rPr>
              <a:t> </a:t>
            </a:r>
            <a:r>
              <a:rPr lang="en-US" sz="1500" dirty="0" err="1">
                <a:effectLst/>
              </a:rPr>
              <a:t>holdninger</a:t>
            </a:r>
            <a:r>
              <a:rPr lang="en-US" sz="1500" dirty="0">
                <a:effectLst/>
              </a:rPr>
              <a:t> </a:t>
            </a:r>
            <a:r>
              <a:rPr lang="en-US" sz="1500" dirty="0" err="1">
                <a:effectLst/>
              </a:rPr>
              <a:t>til</a:t>
            </a:r>
            <a:r>
              <a:rPr lang="en-US" sz="1500" dirty="0">
                <a:effectLst/>
              </a:rPr>
              <a:t> å </a:t>
            </a:r>
            <a:r>
              <a:rPr lang="en-US" sz="1500" dirty="0" err="1">
                <a:effectLst/>
              </a:rPr>
              <a:t>sette</a:t>
            </a:r>
            <a:r>
              <a:rPr lang="en-US" sz="1500" dirty="0">
                <a:effectLst/>
              </a:rPr>
              <a:t> </a:t>
            </a:r>
            <a:r>
              <a:rPr lang="en-US" sz="1500" dirty="0" err="1">
                <a:effectLst/>
              </a:rPr>
              <a:t>grenser</a:t>
            </a:r>
            <a:r>
              <a:rPr lang="en-US" sz="1500" dirty="0">
                <a:effectLst/>
              </a:rPr>
              <a:t> for </a:t>
            </a:r>
            <a:r>
              <a:rPr lang="en-US" sz="1500" dirty="0" err="1">
                <a:effectLst/>
              </a:rPr>
              <a:t>egen</a:t>
            </a:r>
            <a:r>
              <a:rPr lang="en-US" sz="1500" dirty="0">
                <a:effectLst/>
              </a:rPr>
              <a:t> </a:t>
            </a:r>
            <a:r>
              <a:rPr lang="en-US" sz="1500" dirty="0" err="1">
                <a:effectLst/>
              </a:rPr>
              <a:t>kropp</a:t>
            </a:r>
            <a:endParaRPr lang="en-US" sz="1500" dirty="0">
              <a:effectLst/>
            </a:endParaRPr>
          </a:p>
          <a:p>
            <a:pPr marL="342900" lvl="0" indent="-228600">
              <a:lnSpc>
                <a:spcPct val="90000"/>
              </a:lnSpc>
              <a:spcAft>
                <a:spcPts val="800"/>
              </a:spcAft>
              <a:buFont typeface="Arial" panose="020B0604020202020204" pitchFamily="34" charset="0"/>
              <a:buChar char="•"/>
            </a:pPr>
            <a:r>
              <a:rPr lang="en-US" sz="1500" dirty="0" err="1">
                <a:effectLst/>
              </a:rPr>
              <a:t>Skape</a:t>
            </a:r>
            <a:r>
              <a:rPr lang="en-US" sz="1500" dirty="0">
                <a:effectLst/>
              </a:rPr>
              <a:t> </a:t>
            </a:r>
            <a:r>
              <a:rPr lang="en-US" sz="1500" dirty="0" err="1">
                <a:effectLst/>
              </a:rPr>
              <a:t>holdninger</a:t>
            </a:r>
            <a:r>
              <a:rPr lang="en-US" sz="1500" dirty="0">
                <a:effectLst/>
              </a:rPr>
              <a:t> </a:t>
            </a:r>
            <a:r>
              <a:rPr lang="en-US" sz="1500" dirty="0" err="1">
                <a:effectLst/>
              </a:rPr>
              <a:t>til</a:t>
            </a:r>
            <a:r>
              <a:rPr lang="en-US" sz="1500" dirty="0">
                <a:effectLst/>
              </a:rPr>
              <a:t> </a:t>
            </a:r>
            <a:r>
              <a:rPr lang="en-US" sz="1500" dirty="0" err="1">
                <a:effectLst/>
              </a:rPr>
              <a:t>hva</a:t>
            </a:r>
            <a:r>
              <a:rPr lang="en-US" sz="1500" dirty="0">
                <a:effectLst/>
              </a:rPr>
              <a:t> </a:t>
            </a:r>
            <a:r>
              <a:rPr lang="en-US" sz="1500" dirty="0" err="1">
                <a:effectLst/>
              </a:rPr>
              <a:t>som</a:t>
            </a:r>
            <a:r>
              <a:rPr lang="en-US" sz="1500" dirty="0">
                <a:effectLst/>
              </a:rPr>
              <a:t> er </a:t>
            </a:r>
            <a:r>
              <a:rPr lang="en-US" sz="1500" dirty="0" err="1">
                <a:effectLst/>
              </a:rPr>
              <a:t>akseptable</a:t>
            </a:r>
            <a:r>
              <a:rPr lang="en-US" sz="1500" dirty="0">
                <a:effectLst/>
              </a:rPr>
              <a:t>/</a:t>
            </a:r>
            <a:r>
              <a:rPr lang="en-US" sz="1500" dirty="0" err="1">
                <a:effectLst/>
              </a:rPr>
              <a:t>uakseptable</a:t>
            </a:r>
            <a:r>
              <a:rPr lang="en-US" sz="1500" dirty="0">
                <a:effectLst/>
              </a:rPr>
              <a:t> </a:t>
            </a:r>
            <a:r>
              <a:rPr lang="en-US" sz="1500" dirty="0" err="1">
                <a:effectLst/>
              </a:rPr>
              <a:t>hemmeligheter</a:t>
            </a:r>
            <a:r>
              <a:rPr lang="en-US" sz="1500" dirty="0">
                <a:effectLst/>
              </a:rPr>
              <a:t> </a:t>
            </a:r>
            <a:r>
              <a:rPr lang="en-US" sz="1500" dirty="0" err="1">
                <a:effectLst/>
              </a:rPr>
              <a:t>og</a:t>
            </a:r>
            <a:r>
              <a:rPr lang="en-US" sz="1500" dirty="0">
                <a:effectLst/>
              </a:rPr>
              <a:t> </a:t>
            </a:r>
            <a:r>
              <a:rPr lang="en-US" sz="1500" dirty="0" err="1">
                <a:effectLst/>
              </a:rPr>
              <a:t>berøringer</a:t>
            </a:r>
            <a:endParaRPr lang="en-US" sz="1500" dirty="0">
              <a:effectLst/>
            </a:endParaRPr>
          </a:p>
          <a:p>
            <a:pPr marL="342900" lvl="0" indent="-228600">
              <a:lnSpc>
                <a:spcPct val="90000"/>
              </a:lnSpc>
              <a:spcAft>
                <a:spcPts val="800"/>
              </a:spcAft>
              <a:buFont typeface="Arial" panose="020B0604020202020204" pitchFamily="34" charset="0"/>
              <a:buChar char="•"/>
            </a:pPr>
            <a:r>
              <a:rPr lang="en-US" sz="1500" dirty="0">
                <a:effectLst/>
              </a:rPr>
              <a:t>Gi </a:t>
            </a:r>
            <a:r>
              <a:rPr lang="en-US" sz="1500" dirty="0" err="1">
                <a:effectLst/>
              </a:rPr>
              <a:t>barna</a:t>
            </a:r>
            <a:r>
              <a:rPr lang="en-US" sz="1500" dirty="0">
                <a:effectLst/>
              </a:rPr>
              <a:t> </a:t>
            </a:r>
            <a:r>
              <a:rPr lang="en-US" sz="1500" dirty="0" err="1">
                <a:effectLst/>
              </a:rPr>
              <a:t>handlingsstrategier</a:t>
            </a:r>
            <a:r>
              <a:rPr lang="en-US" sz="1500" dirty="0">
                <a:effectLst/>
              </a:rPr>
              <a:t> for </a:t>
            </a:r>
            <a:r>
              <a:rPr lang="en-US" sz="1500" dirty="0" err="1">
                <a:effectLst/>
              </a:rPr>
              <a:t>hva</a:t>
            </a:r>
            <a:r>
              <a:rPr lang="en-US" sz="1500" dirty="0">
                <a:effectLst/>
              </a:rPr>
              <a:t> de </a:t>
            </a:r>
            <a:r>
              <a:rPr lang="en-US" sz="1500" dirty="0" err="1">
                <a:effectLst/>
              </a:rPr>
              <a:t>bør</a:t>
            </a:r>
            <a:r>
              <a:rPr lang="en-US" sz="1500" dirty="0">
                <a:effectLst/>
              </a:rPr>
              <a:t> </a:t>
            </a:r>
            <a:r>
              <a:rPr lang="en-US" sz="1500" dirty="0" err="1">
                <a:effectLst/>
              </a:rPr>
              <a:t>gjøre</a:t>
            </a:r>
            <a:r>
              <a:rPr lang="en-US" sz="1500" dirty="0">
                <a:effectLst/>
              </a:rPr>
              <a:t> om de </a:t>
            </a:r>
            <a:r>
              <a:rPr lang="en-US" sz="1500" dirty="0" err="1">
                <a:effectLst/>
              </a:rPr>
              <a:t>eller</a:t>
            </a:r>
            <a:r>
              <a:rPr lang="en-US" sz="1500" dirty="0">
                <a:effectLst/>
              </a:rPr>
              <a:t> </a:t>
            </a:r>
            <a:r>
              <a:rPr lang="en-US" sz="1500" dirty="0" err="1">
                <a:effectLst/>
              </a:rPr>
              <a:t>noen</a:t>
            </a:r>
            <a:r>
              <a:rPr lang="en-US" sz="1500" dirty="0">
                <a:effectLst/>
              </a:rPr>
              <a:t> de </a:t>
            </a:r>
            <a:r>
              <a:rPr lang="en-US" sz="1500" dirty="0" err="1">
                <a:effectLst/>
              </a:rPr>
              <a:t>kjenner</a:t>
            </a:r>
            <a:r>
              <a:rPr lang="en-US" sz="1500" dirty="0">
                <a:effectLst/>
              </a:rPr>
              <a:t> </a:t>
            </a:r>
            <a:r>
              <a:rPr lang="en-US" sz="1500" dirty="0" err="1">
                <a:effectLst/>
              </a:rPr>
              <a:t>havner</a:t>
            </a:r>
            <a:r>
              <a:rPr lang="en-US" sz="1500" dirty="0">
                <a:effectLst/>
              </a:rPr>
              <a:t> </a:t>
            </a:r>
            <a:r>
              <a:rPr lang="en-US" sz="1500" dirty="0" err="1">
                <a:effectLst/>
              </a:rPr>
              <a:t>i</a:t>
            </a:r>
            <a:r>
              <a:rPr lang="en-US" sz="1500" dirty="0">
                <a:effectLst/>
              </a:rPr>
              <a:t> </a:t>
            </a:r>
            <a:r>
              <a:rPr lang="en-US" sz="1500" dirty="0" err="1">
                <a:effectLst/>
              </a:rPr>
              <a:t>vanskelige</a:t>
            </a:r>
            <a:r>
              <a:rPr lang="en-US" sz="1500" dirty="0">
                <a:effectLst/>
              </a:rPr>
              <a:t> </a:t>
            </a:r>
            <a:r>
              <a:rPr lang="en-US" sz="1500" dirty="0" err="1">
                <a:effectLst/>
              </a:rPr>
              <a:t>situasjoner</a:t>
            </a:r>
            <a:r>
              <a:rPr lang="en-US" sz="1500" dirty="0">
                <a:effectLst/>
              </a:rPr>
              <a:t>.</a:t>
            </a:r>
          </a:p>
          <a:p>
            <a:pPr marL="342900" lvl="0" indent="-228600">
              <a:lnSpc>
                <a:spcPct val="90000"/>
              </a:lnSpc>
              <a:spcAft>
                <a:spcPts val="800"/>
              </a:spcAft>
              <a:buFont typeface="Arial" panose="020B0604020202020204" pitchFamily="34" charset="0"/>
              <a:buChar char="•"/>
            </a:pPr>
            <a:r>
              <a:rPr lang="en-US" sz="1500" dirty="0">
                <a:effectLst/>
              </a:rPr>
              <a:t>Gi </a:t>
            </a:r>
            <a:r>
              <a:rPr lang="en-US" sz="1500" dirty="0" err="1">
                <a:effectLst/>
              </a:rPr>
              <a:t>kunnskap</a:t>
            </a:r>
            <a:endParaRPr lang="en-US" sz="1500" dirty="0">
              <a:effectLst/>
            </a:endParaRPr>
          </a:p>
        </p:txBody>
      </p:sp>
      <p:sp>
        <p:nvSpPr>
          <p:cNvPr id="6" name="TekstSylinder 5">
            <a:extLst>
              <a:ext uri="{FF2B5EF4-FFF2-40B4-BE49-F238E27FC236}">
                <a16:creationId xmlns:a16="http://schemas.microsoft.com/office/drawing/2014/main" id="{810D9E5A-F8FE-748E-8E70-D8871EF8E10D}"/>
              </a:ext>
            </a:extLst>
          </p:cNvPr>
          <p:cNvSpPr txBox="1"/>
          <p:nvPr/>
        </p:nvSpPr>
        <p:spPr>
          <a:xfrm>
            <a:off x="556584" y="1246639"/>
            <a:ext cx="6102034" cy="461665"/>
          </a:xfrm>
          <a:prstGeom prst="rect">
            <a:avLst/>
          </a:prstGeom>
          <a:noFill/>
        </p:spPr>
        <p:txBody>
          <a:bodyPr wrap="square">
            <a:spAutoFit/>
          </a:bodyPr>
          <a:lstStyle/>
          <a:p>
            <a:r>
              <a:rPr lang="en-US" sz="2400" dirty="0" err="1">
                <a:solidFill>
                  <a:schemeClr val="bg1"/>
                </a:solidFill>
                <a:effectLst/>
                <a:latin typeface="+mj-lt"/>
                <a:ea typeface="+mj-ea"/>
                <a:cs typeface="+mj-cs"/>
              </a:rPr>
              <a:t>Kroppen</a:t>
            </a:r>
            <a:r>
              <a:rPr lang="en-US" sz="2400" dirty="0">
                <a:solidFill>
                  <a:schemeClr val="bg1"/>
                </a:solidFill>
                <a:effectLst/>
                <a:latin typeface="+mj-lt"/>
                <a:ea typeface="+mj-ea"/>
                <a:cs typeface="+mj-cs"/>
              </a:rPr>
              <a:t> min</a:t>
            </a:r>
            <a:endParaRPr lang="nb-NO" sz="2400" dirty="0">
              <a:solidFill>
                <a:schemeClr val="bg1"/>
              </a:solidFill>
            </a:endParaRPr>
          </a:p>
        </p:txBody>
      </p:sp>
      <p:pic>
        <p:nvPicPr>
          <p:cNvPr id="10" name="Bilde 9" descr="Et bilde som inneholder sketch, tegning, illustrasjon, Barnekunst&#10;&#10;Automatisk generert beskrivelse">
            <a:extLst>
              <a:ext uri="{FF2B5EF4-FFF2-40B4-BE49-F238E27FC236}">
                <a16:creationId xmlns:a16="http://schemas.microsoft.com/office/drawing/2014/main" id="{832134E7-CBD0-2091-24F4-C6A8BC0F9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393" y="2482374"/>
            <a:ext cx="2952050" cy="2958684"/>
          </a:xfrm>
          <a:prstGeom prst="rect">
            <a:avLst/>
          </a:prstGeom>
        </p:spPr>
      </p:pic>
    </p:spTree>
    <p:extLst>
      <p:ext uri="{BB962C8B-B14F-4D97-AF65-F5344CB8AC3E}">
        <p14:creationId xmlns:p14="http://schemas.microsoft.com/office/powerpoint/2010/main" val="3513220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29D82492-1DBA-403A-A50F-51B68995783B}"/>
              </a:ext>
            </a:extLst>
          </p:cNvPr>
          <p:cNvGraphicFramePr>
            <a:graphicFrameLocks noGrp="1"/>
          </p:cNvGraphicFramePr>
          <p:nvPr>
            <p:extLst>
              <p:ext uri="{D42A27DB-BD31-4B8C-83A1-F6EECF244321}">
                <p14:modId xmlns:p14="http://schemas.microsoft.com/office/powerpoint/2010/main" val="3892920443"/>
              </p:ext>
            </p:extLst>
          </p:nvPr>
        </p:nvGraphicFramePr>
        <p:xfrm>
          <a:off x="3693814" y="355347"/>
          <a:ext cx="7794051" cy="5937314"/>
        </p:xfrm>
        <a:graphic>
          <a:graphicData uri="http://schemas.openxmlformats.org/drawingml/2006/table">
            <a:tbl>
              <a:tblPr firstRow="1" firstCol="1" bandRow="1">
                <a:tableStyleId>{616DA210-FB5B-4158-B5E0-FEB733F419BA}</a:tableStyleId>
              </a:tblPr>
              <a:tblGrid>
                <a:gridCol w="1172189">
                  <a:extLst>
                    <a:ext uri="{9D8B030D-6E8A-4147-A177-3AD203B41FA5}">
                      <a16:colId xmlns:a16="http://schemas.microsoft.com/office/drawing/2014/main" val="3490136064"/>
                    </a:ext>
                  </a:extLst>
                </a:gridCol>
                <a:gridCol w="1975766">
                  <a:extLst>
                    <a:ext uri="{9D8B030D-6E8A-4147-A177-3AD203B41FA5}">
                      <a16:colId xmlns:a16="http://schemas.microsoft.com/office/drawing/2014/main" val="85438068"/>
                    </a:ext>
                  </a:extLst>
                </a:gridCol>
                <a:gridCol w="2567161">
                  <a:extLst>
                    <a:ext uri="{9D8B030D-6E8A-4147-A177-3AD203B41FA5}">
                      <a16:colId xmlns:a16="http://schemas.microsoft.com/office/drawing/2014/main" val="3225314944"/>
                    </a:ext>
                  </a:extLst>
                </a:gridCol>
                <a:gridCol w="2078935">
                  <a:extLst>
                    <a:ext uri="{9D8B030D-6E8A-4147-A177-3AD203B41FA5}">
                      <a16:colId xmlns:a16="http://schemas.microsoft.com/office/drawing/2014/main" val="1099043912"/>
                    </a:ext>
                  </a:extLst>
                </a:gridCol>
              </a:tblGrid>
              <a:tr h="212902">
                <a:tc>
                  <a:txBody>
                    <a:bodyPr/>
                    <a:lstStyle/>
                    <a:p>
                      <a:pPr algn="ctr">
                        <a:lnSpc>
                          <a:spcPct val="107000"/>
                        </a:lnSpc>
                        <a:spcAft>
                          <a:spcPts val="800"/>
                        </a:spcAft>
                      </a:pPr>
                      <a:r>
                        <a:rPr lang="nb-NO" sz="1600">
                          <a:effectLst/>
                        </a:rPr>
                        <a:t>Småbarn</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28446" marR="28446" marT="0" marB="0"/>
                </a:tc>
                <a:tc>
                  <a:txBody>
                    <a:bodyPr/>
                    <a:lstStyle/>
                    <a:p>
                      <a:pPr algn="ctr">
                        <a:lnSpc>
                          <a:spcPct val="107000"/>
                        </a:lnSpc>
                        <a:spcAft>
                          <a:spcPts val="800"/>
                        </a:spcAft>
                      </a:pPr>
                      <a:r>
                        <a:rPr lang="nb-NO" sz="1600">
                          <a:effectLst/>
                        </a:rPr>
                        <a:t>3-åringene</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28446" marR="28446" marT="0" marB="0"/>
                </a:tc>
                <a:tc>
                  <a:txBody>
                    <a:bodyPr/>
                    <a:lstStyle/>
                    <a:p>
                      <a:pPr algn="ctr">
                        <a:lnSpc>
                          <a:spcPct val="107000"/>
                        </a:lnSpc>
                        <a:spcAft>
                          <a:spcPts val="800"/>
                        </a:spcAft>
                      </a:pPr>
                      <a:r>
                        <a:rPr lang="nb-NO" sz="1600">
                          <a:effectLst/>
                        </a:rPr>
                        <a:t>4-åringene</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txBody>
                  <a:tcPr marL="28446" marR="28446" marT="0" marB="0"/>
                </a:tc>
                <a:tc>
                  <a:txBody>
                    <a:bodyPr/>
                    <a:lstStyle/>
                    <a:p>
                      <a:pPr algn="ctr">
                        <a:lnSpc>
                          <a:spcPct val="107000"/>
                        </a:lnSpc>
                        <a:spcAft>
                          <a:spcPts val="800"/>
                        </a:spcAft>
                      </a:pPr>
                      <a:r>
                        <a:rPr lang="nb-NO" sz="1600" dirty="0">
                          <a:effectLst/>
                        </a:rPr>
                        <a:t>Skolegruppa</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8446" marR="28446" marT="0" marB="0"/>
                </a:tc>
                <a:extLst>
                  <a:ext uri="{0D108BD9-81ED-4DB2-BD59-A6C34878D82A}">
                    <a16:rowId xmlns:a16="http://schemas.microsoft.com/office/drawing/2014/main" val="761048401"/>
                  </a:ext>
                </a:extLst>
              </a:tr>
              <a:tr h="2638230">
                <a:tc>
                  <a:txBody>
                    <a:bodyPr/>
                    <a:lstStyle/>
                    <a:p>
                      <a:pPr marL="0" lvl="0" indent="0">
                        <a:lnSpc>
                          <a:spcPct val="107000"/>
                        </a:lnSpc>
                        <a:spcAft>
                          <a:spcPts val="800"/>
                        </a:spcAft>
                        <a:buFontTx/>
                        <a:buNone/>
                        <a:tabLst>
                          <a:tab pos="457200" algn="l"/>
                        </a:tabLst>
                      </a:pPr>
                      <a:r>
                        <a:rPr lang="nb-NO" sz="1100" dirty="0">
                          <a:effectLst/>
                        </a:rPr>
                        <a:t>KROPPEN</a:t>
                      </a:r>
                    </a:p>
                    <a:p>
                      <a:pPr marL="0" lvl="0" indent="0">
                        <a:lnSpc>
                          <a:spcPct val="107000"/>
                        </a:lnSpc>
                        <a:spcAft>
                          <a:spcPts val="800"/>
                        </a:spcAft>
                        <a:buFontTx/>
                        <a:buNone/>
                        <a:tabLst>
                          <a:tab pos="457200" algn="l"/>
                        </a:tabLst>
                      </a:pPr>
                      <a:r>
                        <a:rPr lang="nb-NO" sz="1100" dirty="0">
                          <a:effectLst/>
                        </a:rPr>
                        <a:t>Hvordan vi ser ut utenpå de enkelte kroppsdeler</a:t>
                      </a:r>
                    </a:p>
                    <a:p>
                      <a:pPr>
                        <a:lnSpc>
                          <a:spcPct val="107000"/>
                        </a:lnSpc>
                        <a:spcAft>
                          <a:spcPts val="800"/>
                        </a:spcAft>
                        <a:buFontTx/>
                        <a:buNone/>
                      </a:pPr>
                      <a:r>
                        <a:rPr lang="nb-NO" sz="1100" dirty="0">
                          <a:effectLst/>
                        </a:rPr>
                        <a:t>FØLELSER:</a:t>
                      </a:r>
                      <a:br>
                        <a:rPr lang="nb-NO" sz="1100" dirty="0">
                          <a:effectLst/>
                        </a:rPr>
                      </a:br>
                      <a:r>
                        <a:rPr lang="nb-NO" sz="1100" dirty="0">
                          <a:effectLst/>
                        </a:rPr>
                        <a:t>Glad</a:t>
                      </a:r>
                      <a:br>
                        <a:rPr lang="nb-NO" sz="1100" dirty="0">
                          <a:effectLst/>
                        </a:rPr>
                      </a:br>
                      <a:r>
                        <a:rPr lang="nb-NO" sz="1100" dirty="0">
                          <a:effectLst/>
                        </a:rPr>
                        <a:t>Trist</a:t>
                      </a:r>
                      <a:br>
                        <a:rPr lang="nb-NO" sz="1100" dirty="0">
                          <a:effectLst/>
                        </a:rPr>
                      </a:br>
                      <a:r>
                        <a:rPr lang="nb-NO" sz="1100" dirty="0">
                          <a:effectLst/>
                        </a:rPr>
                        <a:t>Sint</a:t>
                      </a:r>
                      <a:br>
                        <a:rPr lang="nb-NO" sz="1100" dirty="0">
                          <a:effectLst/>
                        </a:rPr>
                      </a:br>
                      <a:r>
                        <a:rPr lang="nb-NO" sz="1100" dirty="0">
                          <a:effectLst/>
                        </a:rPr>
                        <a:t>Redd</a:t>
                      </a:r>
                    </a:p>
                    <a:p>
                      <a:pPr>
                        <a:lnSpc>
                          <a:spcPct val="107000"/>
                        </a:lnSpc>
                        <a:spcAft>
                          <a:spcPts val="800"/>
                        </a:spcAft>
                        <a:buFontTx/>
                        <a:buNone/>
                      </a:pPr>
                      <a:r>
                        <a:rPr lang="nb-NO" sz="1100" dirty="0">
                          <a:effectLst/>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446" marR="28446" marT="0" marB="0"/>
                </a:tc>
                <a:tc>
                  <a:txBody>
                    <a:bodyPr/>
                    <a:lstStyle/>
                    <a:p>
                      <a:pPr marL="0" lvl="0" indent="0">
                        <a:lnSpc>
                          <a:spcPct val="107000"/>
                        </a:lnSpc>
                        <a:spcAft>
                          <a:spcPts val="800"/>
                        </a:spcAft>
                        <a:buFontTx/>
                        <a:buNone/>
                        <a:tabLst>
                          <a:tab pos="457200" algn="l"/>
                        </a:tabLst>
                      </a:pPr>
                      <a:r>
                        <a:rPr lang="nb-NO" sz="1100" dirty="0">
                          <a:effectLst/>
                        </a:rPr>
                        <a:t>KROPPEN</a:t>
                      </a:r>
                    </a:p>
                    <a:p>
                      <a:pPr marL="0" lvl="0" indent="0">
                        <a:lnSpc>
                          <a:spcPct val="107000"/>
                        </a:lnSpc>
                        <a:spcAft>
                          <a:spcPts val="800"/>
                        </a:spcAft>
                        <a:buFontTx/>
                        <a:buNone/>
                        <a:tabLst>
                          <a:tab pos="457200" algn="l"/>
                        </a:tabLst>
                      </a:pPr>
                      <a:r>
                        <a:rPr lang="nb-NO" sz="1100" dirty="0">
                          <a:effectLst/>
                        </a:rPr>
                        <a:t>Hvordan vi ser ut utenpå de enkelte kroppsdeler</a:t>
                      </a:r>
                    </a:p>
                    <a:p>
                      <a:pPr>
                        <a:lnSpc>
                          <a:spcPct val="107000"/>
                        </a:lnSpc>
                        <a:spcAft>
                          <a:spcPts val="800"/>
                        </a:spcAft>
                        <a:buFontTx/>
                        <a:buNone/>
                      </a:pPr>
                      <a:r>
                        <a:rPr lang="nb-NO" sz="1100" dirty="0">
                          <a:effectLst/>
                        </a:rPr>
                        <a:t>FØLELSER:</a:t>
                      </a:r>
                      <a:br>
                        <a:rPr lang="nb-NO" sz="1100" dirty="0">
                          <a:effectLst/>
                        </a:rPr>
                      </a:br>
                      <a:r>
                        <a:rPr lang="nb-NO" sz="1100" dirty="0">
                          <a:effectLst/>
                        </a:rPr>
                        <a:t>Glad</a:t>
                      </a:r>
                      <a:br>
                        <a:rPr lang="nb-NO" sz="1100" dirty="0">
                          <a:effectLst/>
                        </a:rPr>
                      </a:br>
                      <a:r>
                        <a:rPr lang="nb-NO" sz="1100" dirty="0">
                          <a:effectLst/>
                        </a:rPr>
                        <a:t>Trist</a:t>
                      </a:r>
                      <a:br>
                        <a:rPr lang="nb-NO" sz="1100" dirty="0">
                          <a:effectLst/>
                        </a:rPr>
                      </a:br>
                      <a:r>
                        <a:rPr lang="nb-NO" sz="1100" dirty="0">
                          <a:effectLst/>
                        </a:rPr>
                        <a:t>Sint</a:t>
                      </a:r>
                      <a:br>
                        <a:rPr lang="nb-NO" sz="1100" dirty="0">
                          <a:effectLst/>
                        </a:rPr>
                      </a:br>
                      <a:r>
                        <a:rPr lang="nb-NO" sz="1100" dirty="0">
                          <a:effectLst/>
                        </a:rPr>
                        <a:t>Redd</a:t>
                      </a:r>
                    </a:p>
                    <a:p>
                      <a:pPr>
                        <a:lnSpc>
                          <a:spcPct val="107000"/>
                        </a:lnSpc>
                        <a:spcAft>
                          <a:spcPts val="800"/>
                        </a:spcAft>
                        <a:buFontTx/>
                        <a:buNone/>
                      </a:pPr>
                      <a:r>
                        <a:rPr lang="nb-NO" sz="1100" dirty="0">
                          <a:effectLst/>
                        </a:rPr>
                        <a:t> </a:t>
                      </a:r>
                    </a:p>
                    <a:p>
                      <a:pPr marL="0" lvl="0" indent="0">
                        <a:lnSpc>
                          <a:spcPct val="107000"/>
                        </a:lnSpc>
                        <a:spcAft>
                          <a:spcPts val="800"/>
                        </a:spcAft>
                        <a:buFontTx/>
                        <a:buNone/>
                        <a:tabLst>
                          <a:tab pos="457200" algn="l"/>
                        </a:tabLst>
                      </a:pPr>
                      <a:r>
                        <a:rPr lang="nb-NO" sz="1100" dirty="0">
                          <a:effectLst/>
                        </a:rPr>
                        <a:t>EMPATI/MEDFØLELSE</a:t>
                      </a:r>
                    </a:p>
                    <a:p>
                      <a:pPr>
                        <a:lnSpc>
                          <a:spcPct val="107000"/>
                        </a:lnSpc>
                        <a:spcAft>
                          <a:spcPts val="800"/>
                        </a:spcAft>
                        <a:buFontTx/>
                        <a:buNone/>
                      </a:pPr>
                      <a:r>
                        <a:rPr lang="nb-NO" sz="1100" dirty="0">
                          <a:effectLst/>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446" marR="28446" marT="0" marB="0"/>
                </a:tc>
                <a:tc>
                  <a:txBody>
                    <a:bodyPr/>
                    <a:lstStyle/>
                    <a:p>
                      <a:pPr marL="0" lvl="0" indent="0">
                        <a:lnSpc>
                          <a:spcPct val="107000"/>
                        </a:lnSpc>
                        <a:spcAft>
                          <a:spcPts val="800"/>
                        </a:spcAft>
                        <a:buFontTx/>
                        <a:buNone/>
                        <a:tabLst>
                          <a:tab pos="457200" algn="l"/>
                        </a:tabLst>
                      </a:pPr>
                      <a:r>
                        <a:rPr lang="nb-NO" sz="1100" dirty="0">
                          <a:effectLst/>
                        </a:rPr>
                        <a:t>KROPPEN</a:t>
                      </a:r>
                    </a:p>
                    <a:p>
                      <a:pPr marL="0" lvl="0" indent="0">
                        <a:lnSpc>
                          <a:spcPct val="107000"/>
                        </a:lnSpc>
                        <a:spcAft>
                          <a:spcPts val="800"/>
                        </a:spcAft>
                        <a:buFontTx/>
                        <a:buNone/>
                        <a:tabLst>
                          <a:tab pos="457200" algn="l"/>
                        </a:tabLst>
                      </a:pPr>
                      <a:r>
                        <a:rPr lang="nb-NO" sz="1100" dirty="0">
                          <a:effectLst/>
                        </a:rPr>
                        <a:t>Hvordan kroppen fungerer</a:t>
                      </a:r>
                      <a:br>
                        <a:rPr lang="nb-NO" sz="1100" dirty="0">
                          <a:effectLst/>
                        </a:rPr>
                      </a:br>
                      <a:endParaRPr lang="nb-NO" sz="1100" dirty="0">
                        <a:effectLst/>
                      </a:endParaRPr>
                    </a:p>
                    <a:p>
                      <a:pPr marL="0" lvl="0" indent="0">
                        <a:lnSpc>
                          <a:spcPct val="107000"/>
                        </a:lnSpc>
                        <a:spcAft>
                          <a:spcPts val="800"/>
                        </a:spcAft>
                        <a:buFontTx/>
                        <a:buNone/>
                        <a:tabLst>
                          <a:tab pos="457200" algn="l"/>
                        </a:tabLst>
                      </a:pPr>
                      <a:r>
                        <a:rPr lang="nb-NO" sz="1100" dirty="0">
                          <a:effectLst/>
                        </a:rPr>
                        <a:t>FØLELSER</a:t>
                      </a:r>
                      <a:br>
                        <a:rPr lang="nb-NO" sz="1100" dirty="0">
                          <a:effectLst/>
                        </a:rPr>
                      </a:br>
                      <a:r>
                        <a:rPr lang="nb-NO" sz="1100" dirty="0">
                          <a:effectLst/>
                        </a:rPr>
                        <a:t>Glad</a:t>
                      </a:r>
                      <a:br>
                        <a:rPr lang="nb-NO" sz="1100" dirty="0">
                          <a:effectLst/>
                        </a:rPr>
                      </a:br>
                      <a:r>
                        <a:rPr lang="nb-NO" sz="1100" dirty="0">
                          <a:effectLst/>
                        </a:rPr>
                        <a:t>Trist</a:t>
                      </a:r>
                      <a:br>
                        <a:rPr lang="nb-NO" sz="1100" dirty="0">
                          <a:effectLst/>
                        </a:rPr>
                      </a:br>
                      <a:r>
                        <a:rPr lang="nb-NO" sz="1100" dirty="0">
                          <a:effectLst/>
                        </a:rPr>
                        <a:t>Sint</a:t>
                      </a:r>
                      <a:br>
                        <a:rPr lang="nb-NO" sz="1100" dirty="0">
                          <a:effectLst/>
                        </a:rPr>
                      </a:br>
                      <a:r>
                        <a:rPr lang="nb-NO" sz="1100" dirty="0">
                          <a:effectLst/>
                        </a:rPr>
                        <a:t>Redd</a:t>
                      </a:r>
                      <a:br>
                        <a:rPr lang="nb-NO" sz="1100" dirty="0">
                          <a:effectLst/>
                        </a:rPr>
                      </a:br>
                      <a:r>
                        <a:rPr lang="nb-NO" sz="1100" dirty="0">
                          <a:effectLst/>
                        </a:rPr>
                        <a:t>Ensomhet </a:t>
                      </a:r>
                    </a:p>
                    <a:p>
                      <a:pPr marL="0" lvl="0" indent="0">
                        <a:lnSpc>
                          <a:spcPct val="107000"/>
                        </a:lnSpc>
                        <a:spcAft>
                          <a:spcPts val="800"/>
                        </a:spcAft>
                        <a:buFontTx/>
                        <a:buNone/>
                        <a:tabLst>
                          <a:tab pos="457200" algn="l"/>
                        </a:tabLst>
                      </a:pPr>
                      <a:r>
                        <a:rPr lang="nb-NO" sz="1100" dirty="0">
                          <a:effectLst/>
                        </a:rPr>
                        <a:t>EMPATI/MEDFØLELSE</a:t>
                      </a:r>
                      <a:br>
                        <a:rPr lang="nb-NO" sz="1100" dirty="0">
                          <a:effectLst/>
                        </a:rPr>
                      </a:br>
                      <a:r>
                        <a:rPr lang="nb-NO" sz="1100" dirty="0">
                          <a:effectLst/>
                        </a:rPr>
                        <a:t>MOBBING</a:t>
                      </a:r>
                      <a:br>
                        <a:rPr lang="nb-NO" sz="1100" dirty="0">
                          <a:effectLst/>
                        </a:rPr>
                      </a:br>
                      <a:r>
                        <a:rPr lang="nb-NO" sz="1100" dirty="0">
                          <a:effectLst/>
                        </a:rPr>
                        <a:t>HA MOT/SLADDRING</a:t>
                      </a:r>
                      <a:br>
                        <a:rPr lang="nb-NO" sz="1100" dirty="0">
                          <a:effectLst/>
                        </a:rPr>
                      </a:br>
                      <a:r>
                        <a:rPr lang="nb-NO" sz="1100" dirty="0">
                          <a:effectLst/>
                        </a:rPr>
                        <a:t>RELASJONER – FAMILIE </a:t>
                      </a:r>
                      <a:br>
                        <a:rPr lang="nb-NO" sz="1100" dirty="0">
                          <a:effectLst/>
                        </a:rPr>
                      </a:br>
                      <a:r>
                        <a:rPr lang="nb-NO" sz="1100" dirty="0">
                          <a:effectLst/>
                        </a:rPr>
                        <a:t>INTERVJU</a:t>
                      </a:r>
                    </a:p>
                    <a:p>
                      <a:pPr>
                        <a:lnSpc>
                          <a:spcPct val="107000"/>
                        </a:lnSpc>
                        <a:spcAft>
                          <a:spcPts val="800"/>
                        </a:spcAft>
                        <a:buFontTx/>
                        <a:buNone/>
                      </a:pPr>
                      <a:r>
                        <a:rPr lang="nb-NO" sz="1100" dirty="0">
                          <a:effectLst/>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446" marR="28446" marT="0" marB="0"/>
                </a:tc>
                <a:tc>
                  <a:txBody>
                    <a:bodyPr/>
                    <a:lstStyle/>
                    <a:p>
                      <a:pPr marL="0" lvl="0" indent="0">
                        <a:lnSpc>
                          <a:spcPct val="107000"/>
                        </a:lnSpc>
                        <a:spcAft>
                          <a:spcPts val="800"/>
                        </a:spcAft>
                        <a:buFontTx/>
                        <a:buNone/>
                        <a:tabLst>
                          <a:tab pos="457200" algn="l"/>
                        </a:tabLst>
                      </a:pPr>
                      <a:r>
                        <a:rPr lang="nb-NO" sz="1100" dirty="0">
                          <a:effectLst/>
                        </a:rPr>
                        <a:t>REPETISJON</a:t>
                      </a:r>
                    </a:p>
                    <a:p>
                      <a:pPr marL="0" lvl="0" indent="0">
                        <a:lnSpc>
                          <a:spcPct val="107000"/>
                        </a:lnSpc>
                        <a:spcAft>
                          <a:spcPts val="800"/>
                        </a:spcAft>
                        <a:buFontTx/>
                        <a:buNone/>
                        <a:tabLst>
                          <a:tab pos="457200" algn="l"/>
                        </a:tabLst>
                      </a:pPr>
                      <a:r>
                        <a:rPr lang="nb-NO" sz="1100" dirty="0">
                          <a:effectLst/>
                        </a:rPr>
                        <a:t>MOBBING</a:t>
                      </a:r>
                    </a:p>
                    <a:p>
                      <a:pPr marL="0" lvl="0" indent="0">
                        <a:lnSpc>
                          <a:spcPct val="107000"/>
                        </a:lnSpc>
                        <a:spcAft>
                          <a:spcPts val="800"/>
                        </a:spcAft>
                        <a:buFontTx/>
                        <a:buNone/>
                        <a:tabLst>
                          <a:tab pos="457200" algn="l"/>
                        </a:tabLst>
                      </a:pPr>
                      <a:r>
                        <a:rPr lang="nb-NO" sz="1100" dirty="0">
                          <a:effectLst/>
                        </a:rPr>
                        <a:t>GODE, VONDE OG ULOVLIGE HEMMELIGHETER </a:t>
                      </a:r>
                    </a:p>
                    <a:p>
                      <a:pPr marL="0" lvl="0" indent="0">
                        <a:lnSpc>
                          <a:spcPct val="107000"/>
                        </a:lnSpc>
                        <a:spcAft>
                          <a:spcPts val="800"/>
                        </a:spcAft>
                        <a:buFontTx/>
                        <a:buNone/>
                        <a:tabLst>
                          <a:tab pos="457200" algn="l"/>
                        </a:tabLst>
                      </a:pPr>
                      <a:r>
                        <a:rPr lang="nb-NO" sz="1100" dirty="0">
                          <a:effectLst/>
                        </a:rPr>
                        <a:t>GODE, VONDE OG ULOVLIGE BERØRINGER</a:t>
                      </a:r>
                      <a:br>
                        <a:rPr lang="nb-NO" sz="1100" dirty="0">
                          <a:effectLst/>
                        </a:rPr>
                      </a:br>
                      <a:br>
                        <a:rPr lang="nb-NO" sz="1100" dirty="0">
                          <a:effectLst/>
                        </a:rPr>
                      </a:br>
                      <a:r>
                        <a:rPr lang="nb-NO" sz="1100" dirty="0">
                          <a:effectLst/>
                        </a:rPr>
                        <a:t>KROPP ER NATURLIG</a:t>
                      </a:r>
                    </a:p>
                    <a:p>
                      <a:pPr marL="0" lvl="0" indent="0">
                        <a:lnSpc>
                          <a:spcPct val="107000"/>
                        </a:lnSpc>
                        <a:spcAft>
                          <a:spcPts val="800"/>
                        </a:spcAft>
                        <a:buFontTx/>
                        <a:buNone/>
                        <a:tabLst>
                          <a:tab pos="457200" algn="l"/>
                        </a:tabLst>
                      </a:pPr>
                      <a:r>
                        <a:rPr lang="nb-NO" sz="1100" dirty="0">
                          <a:effectLst/>
                        </a:rPr>
                        <a:t>HVORDAN BLIR VI TIL</a:t>
                      </a:r>
                    </a:p>
                    <a:p>
                      <a:pPr>
                        <a:lnSpc>
                          <a:spcPct val="107000"/>
                        </a:lnSpc>
                        <a:spcAft>
                          <a:spcPts val="800"/>
                        </a:spcAft>
                        <a:buFontTx/>
                        <a:buNone/>
                      </a:pPr>
                      <a:r>
                        <a:rPr lang="nb-NO" sz="1100" dirty="0">
                          <a:effectLst/>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446" marR="28446" marT="0" marB="0"/>
                </a:tc>
                <a:extLst>
                  <a:ext uri="{0D108BD9-81ED-4DB2-BD59-A6C34878D82A}">
                    <a16:rowId xmlns:a16="http://schemas.microsoft.com/office/drawing/2014/main" val="1650671340"/>
                  </a:ext>
                </a:extLst>
              </a:tr>
              <a:tr h="2219313">
                <a:tc>
                  <a:txBody>
                    <a:bodyPr/>
                    <a:lstStyle/>
                    <a:p>
                      <a:pPr marL="0" lvl="0" indent="0">
                        <a:lnSpc>
                          <a:spcPct val="107000"/>
                        </a:lnSpc>
                        <a:spcAft>
                          <a:spcPts val="800"/>
                        </a:spcAft>
                        <a:buFontTx/>
                        <a:buNone/>
                        <a:tabLst>
                          <a:tab pos="457200" algn="l"/>
                        </a:tabLst>
                      </a:pPr>
                      <a:r>
                        <a:rPr lang="nb-NO" sz="1100" dirty="0">
                          <a:effectLst/>
                        </a:rPr>
                        <a:t>Bevisstgjøre</a:t>
                      </a:r>
                    </a:p>
                    <a:p>
                      <a:pPr marL="0" lvl="0" indent="0">
                        <a:lnSpc>
                          <a:spcPct val="107000"/>
                        </a:lnSpc>
                        <a:spcAft>
                          <a:spcPts val="800"/>
                        </a:spcAft>
                        <a:buFontTx/>
                        <a:buNone/>
                        <a:tabLst>
                          <a:tab pos="457200" algn="l"/>
                        </a:tabLst>
                      </a:pPr>
                      <a:r>
                        <a:rPr lang="nb-NO" sz="1100" dirty="0">
                          <a:effectLst/>
                        </a:rPr>
                        <a:t>Etablere språk og begrep</a:t>
                      </a:r>
                    </a:p>
                    <a:p>
                      <a:pPr marL="0" lvl="0" indent="0">
                        <a:lnSpc>
                          <a:spcPct val="107000"/>
                        </a:lnSpc>
                        <a:spcAft>
                          <a:spcPts val="800"/>
                        </a:spcAft>
                        <a:buFontTx/>
                        <a:buNone/>
                        <a:tabLst>
                          <a:tab pos="457200" algn="l"/>
                        </a:tabLst>
                      </a:pPr>
                      <a:r>
                        <a:rPr lang="nb-NO" sz="1100" dirty="0">
                          <a:effectLst/>
                        </a:rPr>
                        <a:t>Kjenne kroppen sin</a:t>
                      </a:r>
                    </a:p>
                    <a:p>
                      <a:pPr marL="0" lvl="0" indent="0">
                        <a:lnSpc>
                          <a:spcPct val="107000"/>
                        </a:lnSpc>
                        <a:spcAft>
                          <a:spcPts val="800"/>
                        </a:spcAft>
                        <a:buFontTx/>
                        <a:buNone/>
                        <a:tabLst>
                          <a:tab pos="457200" algn="l"/>
                        </a:tabLst>
                      </a:pPr>
                      <a:r>
                        <a:rPr lang="nb-NO" sz="1100" dirty="0">
                          <a:effectLst/>
                        </a:rPr>
                        <a:t>Positivt forhold til egen kropp</a:t>
                      </a:r>
                    </a:p>
                    <a:p>
                      <a:pPr marL="0" lvl="0" indent="0">
                        <a:lnSpc>
                          <a:spcPct val="107000"/>
                        </a:lnSpc>
                        <a:spcAft>
                          <a:spcPts val="800"/>
                        </a:spcAft>
                        <a:buFontTx/>
                        <a:buNone/>
                        <a:tabLst>
                          <a:tab pos="457200" algn="l"/>
                        </a:tabLst>
                      </a:pPr>
                      <a:r>
                        <a:rPr lang="nb-NO" sz="1100" dirty="0">
                          <a:effectLst/>
                        </a:rPr>
                        <a:t>Respekt for andres kropp</a:t>
                      </a:r>
                    </a:p>
                    <a:p>
                      <a:pPr>
                        <a:lnSpc>
                          <a:spcPct val="107000"/>
                        </a:lnSpc>
                        <a:spcAft>
                          <a:spcPts val="800"/>
                        </a:spcAft>
                        <a:buFontTx/>
                        <a:buNone/>
                      </a:pPr>
                      <a:r>
                        <a:rPr lang="nb-NO" sz="1100" dirty="0">
                          <a:effectLst/>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446" marR="28446" marT="0" marB="0"/>
                </a:tc>
                <a:tc>
                  <a:txBody>
                    <a:bodyPr/>
                    <a:lstStyle/>
                    <a:p>
                      <a:pPr marL="0" lvl="0" indent="0">
                        <a:lnSpc>
                          <a:spcPct val="107000"/>
                        </a:lnSpc>
                        <a:spcAft>
                          <a:spcPts val="800"/>
                        </a:spcAft>
                        <a:buFontTx/>
                        <a:buNone/>
                        <a:tabLst>
                          <a:tab pos="457200" algn="l"/>
                        </a:tabLst>
                      </a:pPr>
                      <a:r>
                        <a:rPr lang="nb-NO" sz="1100">
                          <a:effectLst/>
                        </a:rPr>
                        <a:t>Bevisstgjøre</a:t>
                      </a:r>
                    </a:p>
                    <a:p>
                      <a:pPr marL="0" lvl="0" indent="0">
                        <a:lnSpc>
                          <a:spcPct val="107000"/>
                        </a:lnSpc>
                        <a:spcAft>
                          <a:spcPts val="800"/>
                        </a:spcAft>
                        <a:buFontTx/>
                        <a:buNone/>
                        <a:tabLst>
                          <a:tab pos="457200" algn="l"/>
                        </a:tabLst>
                      </a:pPr>
                      <a:r>
                        <a:rPr lang="nb-NO" sz="1100">
                          <a:effectLst/>
                        </a:rPr>
                        <a:t>Etablere språk og begrep</a:t>
                      </a:r>
                    </a:p>
                    <a:p>
                      <a:pPr marL="0" lvl="0" indent="0">
                        <a:lnSpc>
                          <a:spcPct val="107000"/>
                        </a:lnSpc>
                        <a:spcAft>
                          <a:spcPts val="800"/>
                        </a:spcAft>
                        <a:buFontTx/>
                        <a:buNone/>
                        <a:tabLst>
                          <a:tab pos="457200" algn="l"/>
                        </a:tabLst>
                      </a:pPr>
                      <a:r>
                        <a:rPr lang="nb-NO" sz="1100">
                          <a:effectLst/>
                        </a:rPr>
                        <a:t>Kjenne kroppen sin</a:t>
                      </a:r>
                    </a:p>
                    <a:p>
                      <a:pPr marL="0" lvl="0" indent="0">
                        <a:lnSpc>
                          <a:spcPct val="107000"/>
                        </a:lnSpc>
                        <a:spcAft>
                          <a:spcPts val="800"/>
                        </a:spcAft>
                        <a:buFontTx/>
                        <a:buNone/>
                        <a:tabLst>
                          <a:tab pos="457200" algn="l"/>
                        </a:tabLst>
                      </a:pPr>
                      <a:r>
                        <a:rPr lang="nb-NO" sz="1100">
                          <a:effectLst/>
                        </a:rPr>
                        <a:t>Positivt forhold til egen kropp</a:t>
                      </a:r>
                    </a:p>
                    <a:p>
                      <a:pPr marL="0" lvl="0" indent="0">
                        <a:lnSpc>
                          <a:spcPct val="107000"/>
                        </a:lnSpc>
                        <a:spcAft>
                          <a:spcPts val="800"/>
                        </a:spcAft>
                        <a:buFontTx/>
                        <a:buNone/>
                        <a:tabLst>
                          <a:tab pos="457200" algn="l"/>
                        </a:tabLst>
                      </a:pPr>
                      <a:r>
                        <a:rPr lang="nb-NO" sz="1100">
                          <a:effectLst/>
                        </a:rPr>
                        <a:t>Respekt for andres kropp</a:t>
                      </a:r>
                    </a:p>
                    <a:p>
                      <a:pPr marL="0" lvl="0" indent="0">
                        <a:lnSpc>
                          <a:spcPct val="107000"/>
                        </a:lnSpc>
                        <a:spcAft>
                          <a:spcPts val="800"/>
                        </a:spcAft>
                        <a:buFontTx/>
                        <a:buNone/>
                        <a:tabLst>
                          <a:tab pos="457200" algn="l"/>
                        </a:tabLst>
                      </a:pPr>
                      <a:r>
                        <a:rPr lang="nb-NO" sz="1100">
                          <a:effectLst/>
                        </a:rPr>
                        <a:t>Hvordan fange opp andres følelser.</a:t>
                      </a:r>
                    </a:p>
                    <a:p>
                      <a:pPr marL="0" lvl="0" indent="0">
                        <a:lnSpc>
                          <a:spcPct val="107000"/>
                        </a:lnSpc>
                        <a:spcAft>
                          <a:spcPts val="800"/>
                        </a:spcAft>
                        <a:buFontTx/>
                        <a:buNone/>
                        <a:tabLst>
                          <a:tab pos="457200" algn="l"/>
                        </a:tabLst>
                      </a:pPr>
                      <a:r>
                        <a:rPr lang="nb-NO" sz="1100">
                          <a:effectLst/>
                        </a:rPr>
                        <a:t>Kunne forholde seg til andres følelser</a:t>
                      </a:r>
                    </a:p>
                    <a:p>
                      <a:pPr>
                        <a:lnSpc>
                          <a:spcPct val="107000"/>
                        </a:lnSpc>
                        <a:spcAft>
                          <a:spcPts val="800"/>
                        </a:spcAft>
                        <a:buFontTx/>
                        <a:buNone/>
                      </a:pPr>
                      <a:r>
                        <a:rPr lang="nb-NO" sz="1100">
                          <a:effectLst/>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28446" marR="28446" marT="0" marB="0"/>
                </a:tc>
                <a:tc>
                  <a:txBody>
                    <a:bodyPr/>
                    <a:lstStyle/>
                    <a:p>
                      <a:pPr marL="0" lvl="0" indent="0">
                        <a:lnSpc>
                          <a:spcPct val="107000"/>
                        </a:lnSpc>
                        <a:spcAft>
                          <a:spcPts val="800"/>
                        </a:spcAft>
                        <a:buFontTx/>
                        <a:buNone/>
                        <a:tabLst>
                          <a:tab pos="457200" algn="l"/>
                        </a:tabLst>
                      </a:pPr>
                      <a:r>
                        <a:rPr lang="nb-NO" sz="1100" dirty="0">
                          <a:effectLst/>
                        </a:rPr>
                        <a:t>Bevisstgjøring: følelser, uttrykk.</a:t>
                      </a:r>
                    </a:p>
                    <a:p>
                      <a:pPr marL="0" lvl="0" indent="0">
                        <a:lnSpc>
                          <a:spcPct val="107000"/>
                        </a:lnSpc>
                        <a:spcAft>
                          <a:spcPts val="800"/>
                        </a:spcAft>
                        <a:buFontTx/>
                        <a:buNone/>
                        <a:tabLst>
                          <a:tab pos="457200" algn="l"/>
                        </a:tabLst>
                      </a:pPr>
                      <a:r>
                        <a:rPr lang="nb-NO" sz="1100" dirty="0">
                          <a:effectLst/>
                        </a:rPr>
                        <a:t>Hvordan fange opp andres følelser</a:t>
                      </a:r>
                    </a:p>
                    <a:p>
                      <a:pPr marL="0" lvl="0" indent="0">
                        <a:lnSpc>
                          <a:spcPct val="107000"/>
                        </a:lnSpc>
                        <a:spcAft>
                          <a:spcPts val="800"/>
                        </a:spcAft>
                        <a:buFontTx/>
                        <a:buNone/>
                        <a:tabLst>
                          <a:tab pos="457200" algn="l"/>
                        </a:tabLst>
                      </a:pPr>
                      <a:r>
                        <a:rPr lang="nb-NO" sz="1100" dirty="0">
                          <a:effectLst/>
                        </a:rPr>
                        <a:t>Språk og begreper</a:t>
                      </a:r>
                    </a:p>
                    <a:p>
                      <a:pPr marL="0" lvl="0" indent="0">
                        <a:lnSpc>
                          <a:spcPct val="107000"/>
                        </a:lnSpc>
                        <a:spcAft>
                          <a:spcPts val="800"/>
                        </a:spcAft>
                        <a:buFontTx/>
                        <a:buNone/>
                        <a:tabLst>
                          <a:tab pos="457200" algn="l"/>
                        </a:tabLst>
                      </a:pPr>
                      <a:r>
                        <a:rPr lang="nb-NO" sz="1100" dirty="0">
                          <a:effectLst/>
                        </a:rPr>
                        <a:t>Kunne sette seg inn i andres situasjon, forholde seg til andres følelsesuttrykk.</a:t>
                      </a:r>
                    </a:p>
                    <a:p>
                      <a:pPr marL="0" lvl="0" indent="0">
                        <a:lnSpc>
                          <a:spcPct val="107000"/>
                        </a:lnSpc>
                        <a:spcAft>
                          <a:spcPts val="800"/>
                        </a:spcAft>
                        <a:buFontTx/>
                        <a:buNone/>
                        <a:tabLst>
                          <a:tab pos="457200" algn="l"/>
                        </a:tabLst>
                      </a:pPr>
                      <a:r>
                        <a:rPr lang="nb-NO" sz="1100" dirty="0">
                          <a:effectLst/>
                        </a:rPr>
                        <a:t>Kunne si i fra/sette grenser</a:t>
                      </a:r>
                    </a:p>
                    <a:p>
                      <a:pPr marL="0" lvl="0" indent="0">
                        <a:lnSpc>
                          <a:spcPct val="107000"/>
                        </a:lnSpc>
                        <a:spcAft>
                          <a:spcPts val="800"/>
                        </a:spcAft>
                        <a:buFontTx/>
                        <a:buNone/>
                        <a:tabLst>
                          <a:tab pos="457200" algn="l"/>
                        </a:tabLst>
                      </a:pPr>
                      <a:r>
                        <a:rPr lang="nb-NO" sz="1100" dirty="0">
                          <a:effectLst/>
                        </a:rPr>
                        <a:t>Aksept og respekt for ulik familiesituasjon</a:t>
                      </a:r>
                    </a:p>
                    <a:p>
                      <a:pPr marL="0" lvl="0" indent="0">
                        <a:lnSpc>
                          <a:spcPct val="107000"/>
                        </a:lnSpc>
                        <a:spcAft>
                          <a:spcPts val="800"/>
                        </a:spcAft>
                        <a:buFontTx/>
                        <a:buNone/>
                        <a:tabLst>
                          <a:tab pos="457200" algn="l"/>
                        </a:tabLst>
                      </a:pPr>
                      <a:r>
                        <a:rPr lang="nb-NO" sz="1100" dirty="0">
                          <a:effectLst/>
                        </a:rPr>
                        <a:t>Bevisstgjøring og tilknytning</a:t>
                      </a:r>
                    </a:p>
                    <a:p>
                      <a:pPr marL="0" lvl="0" indent="0">
                        <a:lnSpc>
                          <a:spcPct val="107000"/>
                        </a:lnSpc>
                        <a:spcAft>
                          <a:spcPts val="800"/>
                        </a:spcAft>
                        <a:buFontTx/>
                        <a:buNone/>
                        <a:tabLst>
                          <a:tab pos="457200" algn="l"/>
                        </a:tabLst>
                      </a:pPr>
                      <a:r>
                        <a:rPr lang="nb-NO" sz="1100" dirty="0">
                          <a:effectLst/>
                        </a:rPr>
                        <a:t>Få kjennskap til hvordan barna har det</a:t>
                      </a:r>
                    </a:p>
                    <a:p>
                      <a:pPr>
                        <a:lnSpc>
                          <a:spcPct val="107000"/>
                        </a:lnSpc>
                        <a:spcAft>
                          <a:spcPts val="800"/>
                        </a:spcAft>
                        <a:buFontTx/>
                        <a:buNone/>
                      </a:pPr>
                      <a:r>
                        <a:rPr lang="nb-NO" sz="1100" dirty="0">
                          <a:effectLst/>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446" marR="28446" marT="0" marB="0"/>
                </a:tc>
                <a:tc>
                  <a:txBody>
                    <a:bodyPr/>
                    <a:lstStyle/>
                    <a:p>
                      <a:pPr marL="0" lvl="0" indent="0">
                        <a:lnSpc>
                          <a:spcPct val="107000"/>
                        </a:lnSpc>
                        <a:spcAft>
                          <a:spcPts val="800"/>
                        </a:spcAft>
                        <a:buFontTx/>
                        <a:buNone/>
                        <a:tabLst>
                          <a:tab pos="457200" algn="l"/>
                        </a:tabLst>
                      </a:pPr>
                      <a:r>
                        <a:rPr lang="nb-NO" sz="1100" dirty="0">
                          <a:effectLst/>
                        </a:rPr>
                        <a:t>Bevisstgjøring</a:t>
                      </a:r>
                    </a:p>
                    <a:p>
                      <a:pPr marL="0" lvl="0" indent="0">
                        <a:lnSpc>
                          <a:spcPct val="107000"/>
                        </a:lnSpc>
                        <a:spcAft>
                          <a:spcPts val="800"/>
                        </a:spcAft>
                        <a:buFontTx/>
                        <a:buNone/>
                        <a:tabLst>
                          <a:tab pos="457200" algn="l"/>
                        </a:tabLst>
                      </a:pPr>
                      <a:r>
                        <a:rPr lang="nb-NO" sz="1100" dirty="0">
                          <a:effectLst/>
                        </a:rPr>
                        <a:t>Etablere handlingsstrategier</a:t>
                      </a:r>
                    </a:p>
                    <a:p>
                      <a:pPr marL="0" lvl="0" indent="0">
                        <a:lnSpc>
                          <a:spcPct val="107000"/>
                        </a:lnSpc>
                        <a:spcAft>
                          <a:spcPts val="800"/>
                        </a:spcAft>
                        <a:buFontTx/>
                        <a:buNone/>
                        <a:tabLst>
                          <a:tab pos="457200" algn="l"/>
                        </a:tabLst>
                      </a:pPr>
                      <a:r>
                        <a:rPr lang="nb-NO" sz="1100" dirty="0">
                          <a:effectLst/>
                        </a:rPr>
                        <a:t>Motvirke skyldfølelse</a:t>
                      </a:r>
                    </a:p>
                    <a:p>
                      <a:pPr marL="0" lvl="0" indent="0">
                        <a:lnSpc>
                          <a:spcPct val="107000"/>
                        </a:lnSpc>
                        <a:spcAft>
                          <a:spcPts val="800"/>
                        </a:spcAft>
                        <a:buFontTx/>
                        <a:buNone/>
                        <a:tabLst>
                          <a:tab pos="457200" algn="l"/>
                        </a:tabLst>
                      </a:pPr>
                      <a:r>
                        <a:rPr lang="nb-NO" sz="1100" dirty="0">
                          <a:effectLst/>
                        </a:rPr>
                        <a:t>Kunnskap</a:t>
                      </a:r>
                    </a:p>
                    <a:p>
                      <a:pPr marL="0" lvl="0" indent="0">
                        <a:lnSpc>
                          <a:spcPct val="107000"/>
                        </a:lnSpc>
                        <a:spcAft>
                          <a:spcPts val="800"/>
                        </a:spcAft>
                        <a:buFontTx/>
                        <a:buNone/>
                        <a:tabLst>
                          <a:tab pos="457200" algn="l"/>
                        </a:tabLst>
                      </a:pPr>
                      <a:r>
                        <a:rPr lang="nb-NO" sz="1100" dirty="0">
                          <a:effectLst/>
                        </a:rPr>
                        <a:t>Positive holdninger</a:t>
                      </a:r>
                    </a:p>
                    <a:p>
                      <a:pPr>
                        <a:lnSpc>
                          <a:spcPct val="107000"/>
                        </a:lnSpc>
                        <a:spcAft>
                          <a:spcPts val="800"/>
                        </a:spcAft>
                        <a:buFontTx/>
                        <a:buNone/>
                      </a:pPr>
                      <a:r>
                        <a:rPr lang="nb-NO" sz="1100" dirty="0">
                          <a:effectLst/>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446" marR="28446" marT="0" marB="0"/>
                </a:tc>
                <a:extLst>
                  <a:ext uri="{0D108BD9-81ED-4DB2-BD59-A6C34878D82A}">
                    <a16:rowId xmlns:a16="http://schemas.microsoft.com/office/drawing/2014/main" val="1636905564"/>
                  </a:ext>
                </a:extLst>
              </a:tr>
            </a:tbl>
          </a:graphicData>
        </a:graphic>
      </p:graphicFrame>
      <p:sp>
        <p:nvSpPr>
          <p:cNvPr id="4" name="TekstSylinder 3">
            <a:extLst>
              <a:ext uri="{FF2B5EF4-FFF2-40B4-BE49-F238E27FC236}">
                <a16:creationId xmlns:a16="http://schemas.microsoft.com/office/drawing/2014/main" id="{47A7DF97-65C6-C78D-D728-14A2CDB42B82}"/>
              </a:ext>
            </a:extLst>
          </p:cNvPr>
          <p:cNvSpPr txBox="1"/>
          <p:nvPr/>
        </p:nvSpPr>
        <p:spPr>
          <a:xfrm>
            <a:off x="434568" y="1763677"/>
            <a:ext cx="2534970" cy="2746457"/>
          </a:xfrm>
          <a:prstGeom prst="rect">
            <a:avLst/>
          </a:prstGeom>
          <a:noFill/>
        </p:spPr>
        <p:txBody>
          <a:bodyPr wrap="square">
            <a:spAutoFit/>
          </a:bodyPr>
          <a:lstStyle/>
          <a:p>
            <a:pPr algn="ctr">
              <a:lnSpc>
                <a:spcPct val="107000"/>
              </a:lnSpc>
              <a:spcAft>
                <a:spcPts val="800"/>
              </a:spcAft>
            </a:pPr>
            <a:r>
              <a:rPr lang="nb-NO"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«snakke med», «jeg vet» og «æ e </a:t>
            </a:r>
            <a:r>
              <a:rPr lang="nb-NO"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mæ</a:t>
            </a:r>
            <a:r>
              <a:rPr lang="nb-NO"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er tre læringsverktøy til pedagogisk bruk rundt forebygging av vold og seksuelle overgrep. Dette er tre verktøy som vi vil bruke i stor grad framover.</a:t>
            </a:r>
          </a:p>
        </p:txBody>
      </p:sp>
    </p:spTree>
    <p:extLst>
      <p:ext uri="{BB962C8B-B14F-4D97-AF65-F5344CB8AC3E}">
        <p14:creationId xmlns:p14="http://schemas.microsoft.com/office/powerpoint/2010/main" val="3586971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C1CD1A-DB17-4B37-95DC-878E9EB4AD0C}"/>
              </a:ext>
            </a:extLst>
          </p:cNvPr>
          <p:cNvSpPr>
            <a:spLocks noGrp="1"/>
          </p:cNvSpPr>
          <p:nvPr>
            <p:ph type="title"/>
          </p:nvPr>
        </p:nvSpPr>
        <p:spPr/>
        <p:txBody>
          <a:bodyPr vert="horz" lIns="91440" tIns="45720" rIns="91440" bIns="45720" rtlCol="0" anchor="ctr">
            <a:normAutofit/>
          </a:bodyPr>
          <a:lstStyle/>
          <a:p>
            <a:br>
              <a:rPr lang="en-US" sz="2800" b="1" u="sng" kern="1200" dirty="0">
                <a:solidFill>
                  <a:schemeClr val="tx1"/>
                </a:solidFill>
                <a:effectLst/>
                <a:latin typeface="+mj-lt"/>
                <a:ea typeface="+mj-ea"/>
                <a:cs typeface="+mj-cs"/>
              </a:rPr>
            </a:br>
            <a:r>
              <a:rPr lang="en-US" sz="2400" b="1" kern="1200" dirty="0" err="1">
                <a:solidFill>
                  <a:schemeClr val="bg1"/>
                </a:solidFill>
                <a:effectLst/>
                <a:latin typeface="+mj-lt"/>
                <a:ea typeface="+mj-ea"/>
                <a:cs typeface="+mj-cs"/>
              </a:rPr>
              <a:t>Samarbeidsinstanser</a:t>
            </a:r>
            <a:r>
              <a:rPr lang="en-US" sz="2400" b="1" u="sng" kern="1200" dirty="0">
                <a:solidFill>
                  <a:schemeClr val="bg1"/>
                </a:solidFill>
                <a:effectLst/>
                <a:latin typeface="+mj-lt"/>
                <a:ea typeface="+mj-ea"/>
                <a:cs typeface="+mj-cs"/>
              </a:rPr>
              <a:t> </a:t>
            </a:r>
            <a:br>
              <a:rPr lang="en-US" sz="2400" kern="1200" dirty="0">
                <a:solidFill>
                  <a:schemeClr val="bg1"/>
                </a:solidFill>
                <a:effectLst/>
                <a:latin typeface="+mj-lt"/>
                <a:ea typeface="+mj-ea"/>
                <a:cs typeface="+mj-cs"/>
              </a:rPr>
            </a:br>
            <a:endParaRPr lang="en-US" sz="2400" kern="1200" dirty="0">
              <a:solidFill>
                <a:schemeClr val="bg1"/>
              </a:solidFill>
              <a:latin typeface="+mj-lt"/>
              <a:ea typeface="+mj-ea"/>
              <a:cs typeface="+mj-cs"/>
            </a:endParaRPr>
          </a:p>
        </p:txBody>
      </p:sp>
      <p:sp>
        <p:nvSpPr>
          <p:cNvPr id="7" name="TekstSylinder 6">
            <a:extLst>
              <a:ext uri="{FF2B5EF4-FFF2-40B4-BE49-F238E27FC236}">
                <a16:creationId xmlns:a16="http://schemas.microsoft.com/office/drawing/2014/main" id="{6A28EF85-93B3-4ED6-8A8D-330241DBFD6C}"/>
              </a:ext>
            </a:extLst>
          </p:cNvPr>
          <p:cNvSpPr txBox="1"/>
          <p:nvPr/>
        </p:nvSpPr>
        <p:spPr>
          <a:xfrm>
            <a:off x="3531638" y="338885"/>
            <a:ext cx="8252926" cy="5311302"/>
          </a:xfrm>
          <a:prstGeom prst="rect">
            <a:avLst/>
          </a:prstGeom>
        </p:spPr>
        <p:txBody>
          <a:bodyPr vert="horz" lIns="91440" tIns="45720" rIns="91440" bIns="45720" rtlCol="0">
            <a:noAutofit/>
          </a:bodyPr>
          <a:lstStyle/>
          <a:p>
            <a:pPr>
              <a:lnSpc>
                <a:spcPct val="90000"/>
              </a:lnSpc>
              <a:spcAft>
                <a:spcPts val="600"/>
              </a:spcAft>
            </a:pPr>
            <a:r>
              <a:rPr lang="en-US" sz="1200" b="1" dirty="0" err="1">
                <a:effectLst/>
              </a:rPr>
              <a:t>Vågan</a:t>
            </a:r>
            <a:r>
              <a:rPr lang="en-US" sz="1200" b="1" dirty="0">
                <a:effectLst/>
              </a:rPr>
              <a:t> </a:t>
            </a:r>
            <a:r>
              <a:rPr lang="en-US" sz="1200" b="1" dirty="0" err="1">
                <a:effectLst/>
              </a:rPr>
              <a:t>kommune</a:t>
            </a:r>
            <a:br>
              <a:rPr lang="en-US" sz="1200" b="1" dirty="0"/>
            </a:br>
            <a:r>
              <a:rPr lang="en-US" sz="1200" dirty="0" err="1">
                <a:effectLst/>
              </a:rPr>
              <a:t>Kommunens</a:t>
            </a:r>
            <a:r>
              <a:rPr lang="en-US" sz="1200" dirty="0">
                <a:effectLst/>
              </a:rPr>
              <a:t> </a:t>
            </a:r>
            <a:r>
              <a:rPr lang="en-US" sz="1200" dirty="0" err="1">
                <a:effectLst/>
              </a:rPr>
              <a:t>administrasjon</a:t>
            </a:r>
            <a:r>
              <a:rPr lang="en-US" sz="1200" dirty="0">
                <a:effectLst/>
              </a:rPr>
              <a:t> for </a:t>
            </a:r>
            <a:r>
              <a:rPr lang="en-US" sz="1200" dirty="0" err="1">
                <a:effectLst/>
              </a:rPr>
              <a:t>barnehagene</a:t>
            </a:r>
            <a:r>
              <a:rPr lang="en-US" sz="1200" dirty="0">
                <a:effectLst/>
              </a:rPr>
              <a:t>. Har </a:t>
            </a:r>
            <a:r>
              <a:rPr lang="en-US" sz="1200" dirty="0" err="1">
                <a:effectLst/>
              </a:rPr>
              <a:t>tilsynsplikt</a:t>
            </a:r>
            <a:r>
              <a:rPr lang="en-US" sz="1200" dirty="0">
                <a:effectLst/>
              </a:rPr>
              <a:t> for alle </a:t>
            </a:r>
            <a:r>
              <a:rPr lang="en-US" sz="1200" dirty="0" err="1">
                <a:effectLst/>
              </a:rPr>
              <a:t>barnehager</a:t>
            </a:r>
            <a:r>
              <a:rPr lang="en-US" sz="1200" dirty="0">
                <a:effectLst/>
              </a:rPr>
              <a:t> </a:t>
            </a:r>
            <a:r>
              <a:rPr lang="en-US" sz="1200" dirty="0" err="1">
                <a:effectLst/>
              </a:rPr>
              <a:t>i</a:t>
            </a:r>
            <a:r>
              <a:rPr lang="en-US" sz="1200" dirty="0">
                <a:effectLst/>
              </a:rPr>
              <a:t> </a:t>
            </a:r>
            <a:r>
              <a:rPr lang="en-US" sz="1200" dirty="0" err="1">
                <a:effectLst/>
              </a:rPr>
              <a:t>kommunen</a:t>
            </a:r>
            <a:r>
              <a:rPr lang="en-US" sz="1200" dirty="0">
                <a:effectLst/>
              </a:rPr>
              <a:t>. </a:t>
            </a:r>
            <a:r>
              <a:rPr lang="en-US" sz="1200" dirty="0" err="1">
                <a:effectLst/>
              </a:rPr>
              <a:t>Opptak</a:t>
            </a:r>
            <a:r>
              <a:rPr lang="en-US" sz="1200" dirty="0">
                <a:effectLst/>
              </a:rPr>
              <a:t> av barn </a:t>
            </a:r>
            <a:r>
              <a:rPr lang="en-US" sz="1200" dirty="0" err="1">
                <a:effectLst/>
              </a:rPr>
              <a:t>koordineres</a:t>
            </a:r>
            <a:r>
              <a:rPr lang="en-US" sz="1200" dirty="0">
                <a:effectLst/>
              </a:rPr>
              <a:t> av </a:t>
            </a:r>
            <a:r>
              <a:rPr lang="en-US" sz="1200" dirty="0" err="1">
                <a:effectLst/>
              </a:rPr>
              <a:t>Barnehagekontoret</a:t>
            </a:r>
            <a:r>
              <a:rPr lang="en-US" sz="1200" dirty="0">
                <a:effectLst/>
              </a:rPr>
              <a:t>. </a:t>
            </a:r>
          </a:p>
          <a:p>
            <a:pPr>
              <a:lnSpc>
                <a:spcPct val="90000"/>
              </a:lnSpc>
              <a:spcAft>
                <a:spcPts val="600"/>
              </a:spcAft>
            </a:pPr>
            <a:r>
              <a:rPr lang="en-US" sz="1200" b="1" dirty="0">
                <a:effectLst/>
              </a:rPr>
              <a:t> </a:t>
            </a:r>
            <a:endParaRPr lang="en-US" sz="1200" dirty="0">
              <a:effectLst/>
            </a:endParaRPr>
          </a:p>
          <a:p>
            <a:pPr>
              <a:lnSpc>
                <a:spcPct val="90000"/>
              </a:lnSpc>
              <a:spcAft>
                <a:spcPts val="600"/>
              </a:spcAft>
            </a:pPr>
            <a:r>
              <a:rPr lang="en-US" sz="1200" b="1" dirty="0" err="1">
                <a:effectLst/>
              </a:rPr>
              <a:t>Grunnskolene</a:t>
            </a:r>
            <a:r>
              <a:rPr lang="en-US" sz="1200" b="1" dirty="0">
                <a:effectLst/>
              </a:rPr>
              <a:t> </a:t>
            </a:r>
            <a:r>
              <a:rPr lang="en-US" sz="1200" b="1" dirty="0" err="1">
                <a:effectLst/>
              </a:rPr>
              <a:t>i</a:t>
            </a:r>
            <a:r>
              <a:rPr lang="en-US" sz="1200" b="1" dirty="0">
                <a:effectLst/>
              </a:rPr>
              <a:t> </a:t>
            </a:r>
            <a:r>
              <a:rPr lang="en-US" sz="1200" b="1" dirty="0" err="1">
                <a:effectLst/>
              </a:rPr>
              <a:t>Vågan</a:t>
            </a:r>
            <a:endParaRPr lang="en-US" sz="1200" dirty="0">
              <a:effectLst/>
            </a:endParaRPr>
          </a:p>
          <a:p>
            <a:pPr>
              <a:lnSpc>
                <a:spcPct val="90000"/>
              </a:lnSpc>
              <a:spcAft>
                <a:spcPts val="600"/>
              </a:spcAft>
            </a:pPr>
            <a:endParaRPr lang="en-US" sz="1200" b="1" dirty="0">
              <a:effectLst/>
            </a:endParaRPr>
          </a:p>
          <a:p>
            <a:pPr>
              <a:lnSpc>
                <a:spcPct val="90000"/>
              </a:lnSpc>
              <a:spcAft>
                <a:spcPts val="600"/>
              </a:spcAft>
            </a:pPr>
            <a:r>
              <a:rPr lang="en-US" sz="1200" b="1" dirty="0" err="1">
                <a:effectLst/>
              </a:rPr>
              <a:t>Pedagogisk</a:t>
            </a:r>
            <a:r>
              <a:rPr lang="en-US" sz="1200" b="1" dirty="0">
                <a:effectLst/>
              </a:rPr>
              <a:t> </a:t>
            </a:r>
            <a:r>
              <a:rPr lang="en-US" sz="1200" b="1" dirty="0" err="1">
                <a:effectLst/>
              </a:rPr>
              <a:t>Psykologisk</a:t>
            </a:r>
            <a:r>
              <a:rPr lang="en-US" sz="1200" b="1" dirty="0">
                <a:effectLst/>
              </a:rPr>
              <a:t> </a:t>
            </a:r>
            <a:r>
              <a:rPr lang="en-US" sz="1200" b="1" dirty="0" err="1">
                <a:effectLst/>
              </a:rPr>
              <a:t>tjeneste</a:t>
            </a:r>
            <a:r>
              <a:rPr lang="en-US" sz="1200" b="1" dirty="0">
                <a:effectLst/>
              </a:rPr>
              <a:t> - PPT </a:t>
            </a:r>
            <a:br>
              <a:rPr lang="en-US" sz="1200" b="1" dirty="0"/>
            </a:br>
            <a:r>
              <a:rPr lang="en-US" sz="1200" dirty="0">
                <a:effectLst/>
              </a:rPr>
              <a:t>Dersom barn </a:t>
            </a:r>
            <a:r>
              <a:rPr lang="en-US" sz="1200" dirty="0" err="1">
                <a:effectLst/>
              </a:rPr>
              <a:t>har</a:t>
            </a:r>
            <a:r>
              <a:rPr lang="en-US" sz="1200" dirty="0">
                <a:effectLst/>
              </a:rPr>
              <a:t> </a:t>
            </a:r>
            <a:r>
              <a:rPr lang="en-US" sz="1200" dirty="0" err="1">
                <a:effectLst/>
              </a:rPr>
              <a:t>behov</a:t>
            </a:r>
            <a:r>
              <a:rPr lang="en-US" sz="1200" dirty="0">
                <a:effectLst/>
              </a:rPr>
              <a:t> for </a:t>
            </a:r>
            <a:r>
              <a:rPr lang="en-US" sz="1200" dirty="0" err="1">
                <a:effectLst/>
              </a:rPr>
              <a:t>særskilt</a:t>
            </a:r>
            <a:r>
              <a:rPr lang="en-US" sz="1200" dirty="0">
                <a:effectLst/>
              </a:rPr>
              <a:t> </a:t>
            </a:r>
            <a:r>
              <a:rPr lang="en-US" sz="1200" dirty="0" err="1">
                <a:effectLst/>
              </a:rPr>
              <a:t>hjelp</a:t>
            </a:r>
            <a:r>
              <a:rPr lang="en-US" sz="1200" dirty="0">
                <a:effectLst/>
              </a:rPr>
              <a:t> </a:t>
            </a:r>
            <a:r>
              <a:rPr lang="en-US" sz="1200" dirty="0" err="1">
                <a:effectLst/>
              </a:rPr>
              <a:t>og</a:t>
            </a:r>
            <a:r>
              <a:rPr lang="en-US" sz="1200" dirty="0">
                <a:effectLst/>
              </a:rPr>
              <a:t> </a:t>
            </a:r>
            <a:r>
              <a:rPr lang="en-US" sz="1200" dirty="0" err="1">
                <a:effectLst/>
              </a:rPr>
              <a:t>støtte</a:t>
            </a:r>
            <a:r>
              <a:rPr lang="en-US" sz="1200" dirty="0">
                <a:effectLst/>
              </a:rPr>
              <a:t>, </a:t>
            </a:r>
            <a:r>
              <a:rPr lang="en-US" sz="1200" dirty="0" err="1">
                <a:effectLst/>
              </a:rPr>
              <a:t>vil</a:t>
            </a:r>
            <a:r>
              <a:rPr lang="en-US" sz="1200" dirty="0">
                <a:effectLst/>
              </a:rPr>
              <a:t> </a:t>
            </a:r>
            <a:r>
              <a:rPr lang="en-US" sz="1200" dirty="0" err="1">
                <a:effectLst/>
              </a:rPr>
              <a:t>barnehagen</a:t>
            </a:r>
            <a:r>
              <a:rPr lang="en-US" sz="1200" dirty="0">
                <a:effectLst/>
              </a:rPr>
              <a:t> </a:t>
            </a:r>
            <a:r>
              <a:rPr lang="en-US" sz="1200" dirty="0" err="1">
                <a:effectLst/>
              </a:rPr>
              <a:t>i</a:t>
            </a:r>
            <a:r>
              <a:rPr lang="en-US" sz="1200" dirty="0">
                <a:effectLst/>
              </a:rPr>
              <a:t> </a:t>
            </a:r>
            <a:r>
              <a:rPr lang="en-US" sz="1200" dirty="0" err="1">
                <a:effectLst/>
              </a:rPr>
              <a:t>samarbeid</a:t>
            </a:r>
            <a:r>
              <a:rPr lang="en-US" sz="1200" dirty="0">
                <a:effectLst/>
              </a:rPr>
              <a:t> med </a:t>
            </a:r>
            <a:r>
              <a:rPr lang="en-US" sz="1200" dirty="0" err="1">
                <a:effectLst/>
              </a:rPr>
              <a:t>foreldrene</a:t>
            </a:r>
            <a:r>
              <a:rPr lang="en-US" sz="1200" dirty="0">
                <a:effectLst/>
              </a:rPr>
              <a:t> </a:t>
            </a:r>
            <a:r>
              <a:rPr lang="en-US" sz="1200" dirty="0" err="1">
                <a:effectLst/>
              </a:rPr>
              <a:t>samarbeide</a:t>
            </a:r>
            <a:r>
              <a:rPr lang="en-US" sz="1200" dirty="0">
                <a:effectLst/>
              </a:rPr>
              <a:t> med PPT for å </a:t>
            </a:r>
            <a:r>
              <a:rPr lang="en-US" sz="1200" dirty="0" err="1">
                <a:effectLst/>
              </a:rPr>
              <a:t>få</a:t>
            </a:r>
            <a:r>
              <a:rPr lang="en-US" sz="1200" dirty="0">
                <a:effectLst/>
              </a:rPr>
              <a:t> </a:t>
            </a:r>
            <a:r>
              <a:rPr lang="en-US" sz="1200" dirty="0" err="1">
                <a:effectLst/>
              </a:rPr>
              <a:t>kartlagt</a:t>
            </a:r>
            <a:r>
              <a:rPr lang="en-US" sz="1200" dirty="0">
                <a:effectLst/>
              </a:rPr>
              <a:t> </a:t>
            </a:r>
            <a:r>
              <a:rPr lang="en-US" sz="1200" dirty="0" err="1">
                <a:effectLst/>
              </a:rPr>
              <a:t>hvordan</a:t>
            </a:r>
            <a:r>
              <a:rPr lang="en-US" sz="1200" dirty="0">
                <a:effectLst/>
              </a:rPr>
              <a:t> </a:t>
            </a:r>
            <a:r>
              <a:rPr lang="en-US" sz="1200" dirty="0" err="1">
                <a:effectLst/>
              </a:rPr>
              <a:t>tilbudet</a:t>
            </a:r>
            <a:r>
              <a:rPr lang="en-US" sz="1200" dirty="0">
                <a:effectLst/>
              </a:rPr>
              <a:t> </a:t>
            </a:r>
            <a:r>
              <a:rPr lang="en-US" sz="1200" dirty="0" err="1">
                <a:effectLst/>
              </a:rPr>
              <a:t>kan</a:t>
            </a:r>
            <a:r>
              <a:rPr lang="en-US" sz="1200" dirty="0">
                <a:effectLst/>
              </a:rPr>
              <a:t> </a:t>
            </a:r>
            <a:r>
              <a:rPr lang="en-US" sz="1200" dirty="0" err="1">
                <a:effectLst/>
              </a:rPr>
              <a:t>legges</a:t>
            </a:r>
            <a:r>
              <a:rPr lang="en-US" sz="1200" dirty="0">
                <a:effectLst/>
              </a:rPr>
              <a:t> </a:t>
            </a:r>
            <a:r>
              <a:rPr lang="en-US" sz="1200" dirty="0" err="1">
                <a:effectLst/>
              </a:rPr>
              <a:t>til</a:t>
            </a:r>
            <a:r>
              <a:rPr lang="en-US" sz="1200" dirty="0">
                <a:effectLst/>
              </a:rPr>
              <a:t> </a:t>
            </a:r>
            <a:r>
              <a:rPr lang="en-US" sz="1200" dirty="0" err="1">
                <a:effectLst/>
              </a:rPr>
              <a:t>rette</a:t>
            </a:r>
            <a:r>
              <a:rPr lang="en-US" sz="1200" dirty="0">
                <a:effectLst/>
              </a:rPr>
              <a:t> for at </a:t>
            </a:r>
            <a:r>
              <a:rPr lang="en-US" sz="1200" dirty="0" err="1">
                <a:effectLst/>
              </a:rPr>
              <a:t>barnet</a:t>
            </a:r>
            <a:r>
              <a:rPr lang="en-US" sz="1200" dirty="0">
                <a:effectLst/>
              </a:rPr>
              <a:t> </a:t>
            </a:r>
            <a:r>
              <a:rPr lang="en-US" sz="1200" dirty="0" err="1">
                <a:effectLst/>
              </a:rPr>
              <a:t>skal</a:t>
            </a:r>
            <a:r>
              <a:rPr lang="en-US" sz="1200" dirty="0">
                <a:effectLst/>
              </a:rPr>
              <a:t> </a:t>
            </a:r>
            <a:r>
              <a:rPr lang="en-US" sz="1200" dirty="0" err="1">
                <a:effectLst/>
              </a:rPr>
              <a:t>få</a:t>
            </a:r>
            <a:r>
              <a:rPr lang="en-US" sz="1200" dirty="0">
                <a:effectLst/>
              </a:rPr>
              <a:t> et best </a:t>
            </a:r>
            <a:r>
              <a:rPr lang="en-US" sz="1200" dirty="0" err="1">
                <a:effectLst/>
              </a:rPr>
              <a:t>mulig</a:t>
            </a:r>
            <a:r>
              <a:rPr lang="en-US" sz="1200" dirty="0">
                <a:effectLst/>
              </a:rPr>
              <a:t> </a:t>
            </a:r>
            <a:r>
              <a:rPr lang="en-US" sz="1200" dirty="0" err="1">
                <a:effectLst/>
              </a:rPr>
              <a:t>tilbud</a:t>
            </a:r>
            <a:r>
              <a:rPr lang="en-US" sz="1200" dirty="0">
                <a:effectLst/>
              </a:rPr>
              <a:t>. </a:t>
            </a:r>
          </a:p>
          <a:p>
            <a:pPr>
              <a:lnSpc>
                <a:spcPct val="90000"/>
              </a:lnSpc>
              <a:spcAft>
                <a:spcPts val="600"/>
              </a:spcAft>
            </a:pPr>
            <a:endParaRPr lang="en-US" sz="1200" b="1" dirty="0">
              <a:effectLst/>
            </a:endParaRPr>
          </a:p>
          <a:p>
            <a:pPr>
              <a:lnSpc>
                <a:spcPct val="90000"/>
              </a:lnSpc>
              <a:spcAft>
                <a:spcPts val="600"/>
              </a:spcAft>
            </a:pPr>
            <a:r>
              <a:rPr lang="en-US" sz="1200" b="1" dirty="0" err="1">
                <a:effectLst/>
              </a:rPr>
              <a:t>Familieenheten</a:t>
            </a:r>
            <a:r>
              <a:rPr lang="en-US" sz="1200" b="1" dirty="0">
                <a:effectLst/>
              </a:rPr>
              <a:t> – </a:t>
            </a:r>
            <a:r>
              <a:rPr lang="en-US" sz="1200" b="1" dirty="0" err="1">
                <a:effectLst/>
              </a:rPr>
              <a:t>tverrfaglig</a:t>
            </a:r>
            <a:r>
              <a:rPr lang="en-US" sz="1200" b="1" dirty="0">
                <a:effectLst/>
              </a:rPr>
              <a:t> team </a:t>
            </a:r>
            <a:br>
              <a:rPr lang="en-US" sz="1200" b="1" dirty="0"/>
            </a:br>
            <a:r>
              <a:rPr lang="en-US" sz="1200" dirty="0" err="1">
                <a:effectLst/>
              </a:rPr>
              <a:t>Tverrfaglig</a:t>
            </a:r>
            <a:r>
              <a:rPr lang="en-US" sz="1200" dirty="0">
                <a:effectLst/>
              </a:rPr>
              <a:t> team er </a:t>
            </a:r>
            <a:r>
              <a:rPr lang="en-US" sz="1200" dirty="0" err="1">
                <a:effectLst/>
              </a:rPr>
              <a:t>opprettet</a:t>
            </a:r>
            <a:r>
              <a:rPr lang="en-US" sz="1200" dirty="0">
                <a:effectLst/>
              </a:rPr>
              <a:t> for å </a:t>
            </a:r>
            <a:r>
              <a:rPr lang="en-US" sz="1200" dirty="0" err="1">
                <a:effectLst/>
              </a:rPr>
              <a:t>komme</a:t>
            </a:r>
            <a:r>
              <a:rPr lang="en-US" sz="1200" dirty="0">
                <a:effectLst/>
              </a:rPr>
              <a:t> </a:t>
            </a:r>
            <a:r>
              <a:rPr lang="en-US" sz="1200" dirty="0" err="1">
                <a:effectLst/>
              </a:rPr>
              <a:t>tidlig</a:t>
            </a:r>
            <a:r>
              <a:rPr lang="en-US" sz="1200" dirty="0">
                <a:effectLst/>
              </a:rPr>
              <a:t> inn med </a:t>
            </a:r>
            <a:r>
              <a:rPr lang="en-US" sz="1200" dirty="0" err="1">
                <a:effectLst/>
              </a:rPr>
              <a:t>hjelp</a:t>
            </a:r>
            <a:r>
              <a:rPr lang="en-US" sz="1200" dirty="0">
                <a:effectLst/>
              </a:rPr>
              <a:t> </a:t>
            </a:r>
            <a:r>
              <a:rPr lang="en-US" sz="1200" dirty="0" err="1">
                <a:effectLst/>
              </a:rPr>
              <a:t>i</a:t>
            </a:r>
            <a:r>
              <a:rPr lang="en-US" sz="1200" dirty="0">
                <a:effectLst/>
              </a:rPr>
              <a:t> forhold </a:t>
            </a:r>
            <a:r>
              <a:rPr lang="en-US" sz="1200" dirty="0" err="1">
                <a:effectLst/>
              </a:rPr>
              <a:t>til</a:t>
            </a:r>
            <a:r>
              <a:rPr lang="en-US" sz="1200" dirty="0">
                <a:effectLst/>
              </a:rPr>
              <a:t> barn </a:t>
            </a:r>
            <a:r>
              <a:rPr lang="en-US" sz="1200" dirty="0" err="1">
                <a:effectLst/>
              </a:rPr>
              <a:t>som</a:t>
            </a:r>
            <a:r>
              <a:rPr lang="en-US" sz="1200" dirty="0">
                <a:effectLst/>
              </a:rPr>
              <a:t> vi </a:t>
            </a:r>
            <a:r>
              <a:rPr lang="en-US" sz="1200" dirty="0" err="1">
                <a:effectLst/>
              </a:rPr>
              <a:t>bekymrer</a:t>
            </a:r>
            <a:r>
              <a:rPr lang="en-US" sz="1200" dirty="0">
                <a:effectLst/>
              </a:rPr>
              <a:t> </a:t>
            </a:r>
            <a:r>
              <a:rPr lang="en-US" sz="1200" dirty="0" err="1">
                <a:effectLst/>
              </a:rPr>
              <a:t>oss</a:t>
            </a:r>
            <a:r>
              <a:rPr lang="en-US" sz="1200" dirty="0">
                <a:effectLst/>
              </a:rPr>
              <a:t> for. </a:t>
            </a:r>
            <a:r>
              <a:rPr lang="en-US" sz="1200" dirty="0" err="1">
                <a:effectLst/>
              </a:rPr>
              <a:t>Famileenheten</a:t>
            </a:r>
            <a:r>
              <a:rPr lang="en-US" sz="1200" dirty="0">
                <a:effectLst/>
              </a:rPr>
              <a:t> stiller med </a:t>
            </a:r>
            <a:r>
              <a:rPr lang="en-US" sz="1200" dirty="0" err="1">
                <a:effectLst/>
              </a:rPr>
              <a:t>en</a:t>
            </a:r>
            <a:r>
              <a:rPr lang="en-US" sz="1200" dirty="0">
                <a:effectLst/>
              </a:rPr>
              <a:t> </a:t>
            </a:r>
            <a:r>
              <a:rPr lang="en-US" sz="1200" dirty="0" err="1">
                <a:effectLst/>
              </a:rPr>
              <a:t>tverrfaglig</a:t>
            </a:r>
            <a:r>
              <a:rPr lang="en-US" sz="1200" dirty="0">
                <a:effectLst/>
              </a:rPr>
              <a:t> </a:t>
            </a:r>
            <a:r>
              <a:rPr lang="en-US" sz="1200" dirty="0" err="1">
                <a:effectLst/>
              </a:rPr>
              <a:t>ressursgruppe</a:t>
            </a:r>
            <a:r>
              <a:rPr lang="en-US" sz="1200" dirty="0">
                <a:effectLst/>
              </a:rPr>
              <a:t>, </a:t>
            </a:r>
            <a:r>
              <a:rPr lang="en-US" sz="1200" dirty="0" err="1">
                <a:effectLst/>
              </a:rPr>
              <a:t>hvor</a:t>
            </a:r>
            <a:r>
              <a:rPr lang="en-US" sz="1200" dirty="0">
                <a:effectLst/>
              </a:rPr>
              <a:t> </a:t>
            </a:r>
            <a:r>
              <a:rPr lang="en-US" sz="1200" dirty="0" err="1">
                <a:effectLst/>
              </a:rPr>
              <a:t>foreldre</a:t>
            </a:r>
            <a:r>
              <a:rPr lang="en-US" sz="1200" dirty="0">
                <a:effectLst/>
              </a:rPr>
              <a:t> </a:t>
            </a:r>
            <a:r>
              <a:rPr lang="en-US" sz="1200" dirty="0" err="1">
                <a:effectLst/>
              </a:rPr>
              <a:t>og</a:t>
            </a:r>
            <a:r>
              <a:rPr lang="en-US" sz="1200" dirty="0">
                <a:effectLst/>
              </a:rPr>
              <a:t> </a:t>
            </a:r>
            <a:r>
              <a:rPr lang="en-US" sz="1200" dirty="0" err="1">
                <a:effectLst/>
              </a:rPr>
              <a:t>barnehage</a:t>
            </a:r>
            <a:r>
              <a:rPr lang="en-US" sz="1200" dirty="0">
                <a:effectLst/>
              </a:rPr>
              <a:t> </a:t>
            </a:r>
            <a:r>
              <a:rPr lang="en-US" sz="1200" dirty="0" err="1">
                <a:effectLst/>
              </a:rPr>
              <a:t>i</a:t>
            </a:r>
            <a:r>
              <a:rPr lang="en-US" sz="1200" dirty="0">
                <a:effectLst/>
              </a:rPr>
              <a:t> </a:t>
            </a:r>
            <a:r>
              <a:rPr lang="en-US" sz="1200" dirty="0" err="1">
                <a:effectLst/>
              </a:rPr>
              <a:t>samarbeid</a:t>
            </a:r>
            <a:r>
              <a:rPr lang="en-US" sz="1200" dirty="0">
                <a:effectLst/>
              </a:rPr>
              <a:t> </a:t>
            </a:r>
            <a:r>
              <a:rPr lang="en-US" sz="1200" dirty="0" err="1">
                <a:effectLst/>
              </a:rPr>
              <a:t>kan</a:t>
            </a:r>
            <a:r>
              <a:rPr lang="en-US" sz="1200" dirty="0">
                <a:effectLst/>
              </a:rPr>
              <a:t> </a:t>
            </a:r>
            <a:r>
              <a:rPr lang="en-US" sz="1200" dirty="0" err="1">
                <a:effectLst/>
              </a:rPr>
              <a:t>søke</a:t>
            </a:r>
            <a:r>
              <a:rPr lang="en-US" sz="1200" dirty="0">
                <a:effectLst/>
              </a:rPr>
              <a:t> </a:t>
            </a:r>
            <a:r>
              <a:rPr lang="en-US" sz="1200" dirty="0" err="1">
                <a:effectLst/>
              </a:rPr>
              <a:t>hjelp</a:t>
            </a:r>
            <a:r>
              <a:rPr lang="en-US" sz="1200" dirty="0">
                <a:effectLst/>
              </a:rPr>
              <a:t> </a:t>
            </a:r>
            <a:r>
              <a:rPr lang="en-US" sz="1200" dirty="0" err="1">
                <a:effectLst/>
              </a:rPr>
              <a:t>og</a:t>
            </a:r>
            <a:r>
              <a:rPr lang="en-US" sz="1200" dirty="0">
                <a:effectLst/>
              </a:rPr>
              <a:t> </a:t>
            </a:r>
            <a:r>
              <a:rPr lang="en-US" sz="1200" dirty="0" err="1">
                <a:effectLst/>
              </a:rPr>
              <a:t>støtte</a:t>
            </a:r>
            <a:r>
              <a:rPr lang="en-US" sz="1200" dirty="0">
                <a:effectLst/>
              </a:rPr>
              <a:t>. </a:t>
            </a:r>
          </a:p>
          <a:p>
            <a:pPr>
              <a:lnSpc>
                <a:spcPct val="90000"/>
              </a:lnSpc>
              <a:spcAft>
                <a:spcPts val="600"/>
              </a:spcAft>
            </a:pPr>
            <a:endParaRPr lang="en-US" sz="1200" b="1" dirty="0"/>
          </a:p>
          <a:p>
            <a:pPr>
              <a:lnSpc>
                <a:spcPct val="90000"/>
              </a:lnSpc>
              <a:spcAft>
                <a:spcPts val="600"/>
              </a:spcAft>
            </a:pPr>
            <a:r>
              <a:rPr lang="en-US" sz="1200" b="1" dirty="0" err="1">
                <a:effectLst/>
              </a:rPr>
              <a:t>Helsestasjoner</a:t>
            </a:r>
            <a:r>
              <a:rPr lang="en-US" sz="1200" b="1" dirty="0">
                <a:effectLst/>
              </a:rPr>
              <a:t> </a:t>
            </a:r>
            <a:br>
              <a:rPr lang="en-US" sz="1200" b="1" dirty="0"/>
            </a:br>
            <a:r>
              <a:rPr lang="en-US" sz="1200" dirty="0" err="1">
                <a:effectLst/>
              </a:rPr>
              <a:t>Barnehagen</a:t>
            </a:r>
            <a:r>
              <a:rPr lang="en-US" sz="1200" dirty="0">
                <a:effectLst/>
              </a:rPr>
              <a:t> </a:t>
            </a:r>
            <a:r>
              <a:rPr lang="en-US" sz="1200" dirty="0" err="1">
                <a:effectLst/>
              </a:rPr>
              <a:t>samarbeider</a:t>
            </a:r>
            <a:r>
              <a:rPr lang="en-US" sz="1200" dirty="0">
                <a:effectLst/>
              </a:rPr>
              <a:t> med </a:t>
            </a:r>
            <a:r>
              <a:rPr lang="en-US" sz="1200" dirty="0" err="1">
                <a:effectLst/>
              </a:rPr>
              <a:t>helsestasjonene</a:t>
            </a:r>
            <a:r>
              <a:rPr lang="en-US" sz="1200" dirty="0">
                <a:effectLst/>
              </a:rPr>
              <a:t> </a:t>
            </a:r>
            <a:r>
              <a:rPr lang="en-US" sz="1200" dirty="0" err="1">
                <a:effectLst/>
              </a:rPr>
              <a:t>både</a:t>
            </a:r>
            <a:r>
              <a:rPr lang="en-US" sz="1200" dirty="0">
                <a:effectLst/>
              </a:rPr>
              <a:t> </a:t>
            </a:r>
            <a:r>
              <a:rPr lang="en-US" sz="1200" dirty="0" err="1">
                <a:effectLst/>
              </a:rPr>
              <a:t>i</a:t>
            </a:r>
            <a:r>
              <a:rPr lang="en-US" sz="1200" dirty="0">
                <a:effectLst/>
              </a:rPr>
              <a:t> forhold </a:t>
            </a:r>
            <a:r>
              <a:rPr lang="en-US" sz="1200" dirty="0" err="1">
                <a:effectLst/>
              </a:rPr>
              <a:t>til</a:t>
            </a:r>
            <a:r>
              <a:rPr lang="en-US" sz="1200" dirty="0">
                <a:effectLst/>
              </a:rPr>
              <a:t> </a:t>
            </a:r>
            <a:r>
              <a:rPr lang="en-US" sz="1200" dirty="0" err="1">
                <a:effectLst/>
              </a:rPr>
              <a:t>enkeltbarn</a:t>
            </a:r>
            <a:r>
              <a:rPr lang="en-US" sz="1200" dirty="0">
                <a:effectLst/>
              </a:rPr>
              <a:t>, </a:t>
            </a:r>
            <a:r>
              <a:rPr lang="en-US" sz="1200" dirty="0" err="1">
                <a:effectLst/>
              </a:rPr>
              <a:t>og</a:t>
            </a:r>
            <a:r>
              <a:rPr lang="en-US" sz="1200" dirty="0">
                <a:effectLst/>
              </a:rPr>
              <a:t> </a:t>
            </a:r>
            <a:r>
              <a:rPr lang="en-US" sz="1200" dirty="0" err="1">
                <a:effectLst/>
              </a:rPr>
              <a:t>når</a:t>
            </a:r>
            <a:r>
              <a:rPr lang="en-US" sz="1200" dirty="0">
                <a:effectLst/>
              </a:rPr>
              <a:t> det </a:t>
            </a:r>
            <a:r>
              <a:rPr lang="en-US" sz="1200" dirty="0" err="1">
                <a:effectLst/>
              </a:rPr>
              <a:t>gjelder</a:t>
            </a:r>
            <a:r>
              <a:rPr lang="en-US" sz="1200" dirty="0">
                <a:effectLst/>
              </a:rPr>
              <a:t> </a:t>
            </a:r>
            <a:r>
              <a:rPr lang="en-US" sz="1200" dirty="0" err="1">
                <a:effectLst/>
              </a:rPr>
              <a:t>rådgiving</a:t>
            </a:r>
            <a:r>
              <a:rPr lang="en-US" sz="1200" dirty="0">
                <a:effectLst/>
              </a:rPr>
              <a:t> om </a:t>
            </a:r>
            <a:r>
              <a:rPr lang="en-US" sz="1200" dirty="0" err="1">
                <a:effectLst/>
              </a:rPr>
              <a:t>f.eks</a:t>
            </a:r>
            <a:r>
              <a:rPr lang="en-US" sz="1200" dirty="0">
                <a:effectLst/>
              </a:rPr>
              <a:t> </a:t>
            </a:r>
            <a:r>
              <a:rPr lang="en-US" sz="1200" dirty="0" err="1">
                <a:effectLst/>
              </a:rPr>
              <a:t>legemiddelhåndtering</a:t>
            </a:r>
            <a:r>
              <a:rPr lang="en-US" sz="1200" dirty="0">
                <a:effectLst/>
              </a:rPr>
              <a:t> </a:t>
            </a:r>
            <a:r>
              <a:rPr lang="en-US" sz="1200" dirty="0" err="1">
                <a:effectLst/>
              </a:rPr>
              <a:t>og</a:t>
            </a:r>
            <a:r>
              <a:rPr lang="en-US" sz="1200" dirty="0">
                <a:effectLst/>
              </a:rPr>
              <a:t> </a:t>
            </a:r>
            <a:r>
              <a:rPr lang="en-US" sz="1200" dirty="0" err="1">
                <a:effectLst/>
              </a:rPr>
              <a:t>smittevern</a:t>
            </a:r>
            <a:r>
              <a:rPr lang="en-US" sz="1200" dirty="0">
                <a:effectLst/>
              </a:rPr>
              <a:t>. </a:t>
            </a:r>
          </a:p>
          <a:p>
            <a:pPr>
              <a:lnSpc>
                <a:spcPct val="90000"/>
              </a:lnSpc>
              <a:spcAft>
                <a:spcPts val="600"/>
              </a:spcAft>
            </a:pPr>
            <a:r>
              <a:rPr lang="en-US" sz="1200" b="1" dirty="0">
                <a:effectLst/>
              </a:rPr>
              <a:t> </a:t>
            </a:r>
            <a:endParaRPr lang="en-US" sz="1200" dirty="0">
              <a:effectLst/>
            </a:endParaRPr>
          </a:p>
          <a:p>
            <a:pPr>
              <a:lnSpc>
                <a:spcPct val="90000"/>
              </a:lnSpc>
              <a:spcAft>
                <a:spcPts val="600"/>
              </a:spcAft>
            </a:pPr>
            <a:r>
              <a:rPr lang="en-US" sz="1200" b="1" dirty="0" err="1">
                <a:effectLst/>
              </a:rPr>
              <a:t>Barnevernet</a:t>
            </a:r>
            <a:r>
              <a:rPr lang="en-US" sz="1200" b="1" dirty="0">
                <a:effectLst/>
              </a:rPr>
              <a:t> </a:t>
            </a:r>
            <a:br>
              <a:rPr lang="en-US" sz="1200" b="1" dirty="0"/>
            </a:br>
            <a:r>
              <a:rPr lang="en-US" sz="1200" dirty="0" err="1">
                <a:effectLst/>
              </a:rPr>
              <a:t>Personalet</a:t>
            </a:r>
            <a:r>
              <a:rPr lang="en-US" sz="1200" dirty="0">
                <a:effectLst/>
              </a:rPr>
              <a:t> </a:t>
            </a:r>
            <a:r>
              <a:rPr lang="en-US" sz="1200" dirty="0" err="1">
                <a:effectLst/>
              </a:rPr>
              <a:t>i</a:t>
            </a:r>
            <a:r>
              <a:rPr lang="en-US" sz="1200" dirty="0">
                <a:effectLst/>
              </a:rPr>
              <a:t> </a:t>
            </a:r>
            <a:r>
              <a:rPr lang="en-US" sz="1200" dirty="0" err="1">
                <a:effectLst/>
              </a:rPr>
              <a:t>barnehagen</a:t>
            </a:r>
            <a:r>
              <a:rPr lang="en-US" sz="1200" dirty="0">
                <a:effectLst/>
              </a:rPr>
              <a:t> </a:t>
            </a:r>
            <a:r>
              <a:rPr lang="en-US" sz="1200" dirty="0" err="1">
                <a:effectLst/>
              </a:rPr>
              <a:t>har</a:t>
            </a:r>
            <a:r>
              <a:rPr lang="en-US" sz="1200" dirty="0">
                <a:effectLst/>
              </a:rPr>
              <a:t> </a:t>
            </a:r>
            <a:r>
              <a:rPr lang="en-US" sz="1200" dirty="0" err="1">
                <a:effectLst/>
              </a:rPr>
              <a:t>en</a:t>
            </a:r>
            <a:r>
              <a:rPr lang="en-US" sz="1200" dirty="0">
                <a:effectLst/>
              </a:rPr>
              <a:t> </a:t>
            </a:r>
            <a:r>
              <a:rPr lang="en-US" sz="1200" dirty="0" err="1">
                <a:effectLst/>
              </a:rPr>
              <a:t>generell</a:t>
            </a:r>
            <a:r>
              <a:rPr lang="en-US" sz="1200" dirty="0">
                <a:effectLst/>
              </a:rPr>
              <a:t> </a:t>
            </a:r>
            <a:r>
              <a:rPr lang="en-US" sz="1200" dirty="0" err="1">
                <a:effectLst/>
              </a:rPr>
              <a:t>taushetsplikt</a:t>
            </a:r>
            <a:r>
              <a:rPr lang="en-US" sz="1200" dirty="0">
                <a:effectLst/>
              </a:rPr>
              <a:t>, men </a:t>
            </a:r>
            <a:r>
              <a:rPr lang="en-US" sz="1200" dirty="0" err="1">
                <a:effectLst/>
              </a:rPr>
              <a:t>samtidig</a:t>
            </a:r>
            <a:r>
              <a:rPr lang="en-US" sz="1200" dirty="0">
                <a:effectLst/>
              </a:rPr>
              <a:t> </a:t>
            </a:r>
            <a:r>
              <a:rPr lang="en-US" sz="1200" dirty="0" err="1">
                <a:effectLst/>
              </a:rPr>
              <a:t>har</a:t>
            </a:r>
            <a:r>
              <a:rPr lang="en-US" sz="1200" dirty="0">
                <a:effectLst/>
              </a:rPr>
              <a:t> vi </a:t>
            </a:r>
            <a:r>
              <a:rPr lang="en-US" sz="1200" dirty="0" err="1">
                <a:effectLst/>
              </a:rPr>
              <a:t>opplysningsplikt</a:t>
            </a:r>
            <a:r>
              <a:rPr lang="en-US" sz="1200" dirty="0">
                <a:effectLst/>
              </a:rPr>
              <a:t> </a:t>
            </a:r>
            <a:r>
              <a:rPr lang="en-US" sz="1200" dirty="0" err="1">
                <a:effectLst/>
              </a:rPr>
              <a:t>til</a:t>
            </a:r>
            <a:r>
              <a:rPr lang="en-US" sz="1200" dirty="0">
                <a:effectLst/>
              </a:rPr>
              <a:t> </a:t>
            </a:r>
            <a:r>
              <a:rPr lang="en-US" sz="1200" dirty="0" err="1">
                <a:effectLst/>
              </a:rPr>
              <a:t>barnevernet</a:t>
            </a:r>
            <a:r>
              <a:rPr lang="en-US" sz="1200" dirty="0">
                <a:effectLst/>
              </a:rPr>
              <a:t> </a:t>
            </a:r>
            <a:r>
              <a:rPr lang="en-US" sz="1200" dirty="0" err="1">
                <a:effectLst/>
              </a:rPr>
              <a:t>dersom</a:t>
            </a:r>
            <a:r>
              <a:rPr lang="en-US" sz="1200" dirty="0">
                <a:effectLst/>
              </a:rPr>
              <a:t> de </a:t>
            </a:r>
            <a:r>
              <a:rPr lang="en-US" sz="1200" dirty="0" err="1">
                <a:effectLst/>
              </a:rPr>
              <a:t>ber</a:t>
            </a:r>
            <a:r>
              <a:rPr lang="en-US" sz="1200" dirty="0">
                <a:effectLst/>
              </a:rPr>
              <a:t> om </a:t>
            </a:r>
            <a:r>
              <a:rPr lang="en-US" sz="1200" dirty="0" err="1">
                <a:effectLst/>
              </a:rPr>
              <a:t>opplysninger</a:t>
            </a:r>
            <a:r>
              <a:rPr lang="en-US" sz="1200" dirty="0">
                <a:effectLst/>
              </a:rPr>
              <a:t> </a:t>
            </a:r>
            <a:r>
              <a:rPr lang="en-US" sz="1200" dirty="0" err="1">
                <a:effectLst/>
              </a:rPr>
              <a:t>fra</a:t>
            </a:r>
            <a:r>
              <a:rPr lang="en-US" sz="1200" dirty="0">
                <a:effectLst/>
              </a:rPr>
              <a:t> </a:t>
            </a:r>
            <a:r>
              <a:rPr lang="en-US" sz="1200" dirty="0" err="1">
                <a:effectLst/>
              </a:rPr>
              <a:t>barnehagen</a:t>
            </a:r>
            <a:r>
              <a:rPr lang="en-US" sz="1200" dirty="0">
                <a:effectLst/>
              </a:rPr>
              <a:t>. </a:t>
            </a:r>
          </a:p>
          <a:p>
            <a:pPr>
              <a:lnSpc>
                <a:spcPct val="90000"/>
              </a:lnSpc>
              <a:spcAft>
                <a:spcPts val="600"/>
              </a:spcAft>
            </a:pPr>
            <a:r>
              <a:rPr lang="en-US" sz="1200" dirty="0">
                <a:effectLst/>
              </a:rPr>
              <a:t>Vi </a:t>
            </a:r>
            <a:r>
              <a:rPr lang="en-US" sz="1200" dirty="0" err="1">
                <a:effectLst/>
              </a:rPr>
              <a:t>har</a:t>
            </a:r>
            <a:r>
              <a:rPr lang="en-US" sz="1200" dirty="0">
                <a:effectLst/>
              </a:rPr>
              <a:t> </a:t>
            </a:r>
            <a:r>
              <a:rPr lang="en-US" sz="1200" dirty="0" err="1">
                <a:effectLst/>
              </a:rPr>
              <a:t>positiv</a:t>
            </a:r>
            <a:r>
              <a:rPr lang="en-US" sz="1200" dirty="0">
                <a:effectLst/>
              </a:rPr>
              <a:t> </a:t>
            </a:r>
            <a:r>
              <a:rPr lang="en-US" sz="1200" dirty="0" err="1">
                <a:effectLst/>
              </a:rPr>
              <a:t>erfaring</a:t>
            </a:r>
            <a:r>
              <a:rPr lang="en-US" sz="1200" dirty="0">
                <a:effectLst/>
              </a:rPr>
              <a:t> </a:t>
            </a:r>
            <a:r>
              <a:rPr lang="en-US" sz="1200" dirty="0" err="1">
                <a:effectLst/>
              </a:rPr>
              <a:t>i</a:t>
            </a:r>
            <a:r>
              <a:rPr lang="en-US" sz="1200" dirty="0">
                <a:effectLst/>
              </a:rPr>
              <a:t> å </a:t>
            </a:r>
            <a:r>
              <a:rPr lang="en-US" sz="1200" dirty="0" err="1">
                <a:effectLst/>
              </a:rPr>
              <a:t>samarbeide</a:t>
            </a:r>
            <a:r>
              <a:rPr lang="en-US" sz="1200" dirty="0">
                <a:effectLst/>
              </a:rPr>
              <a:t> med </a:t>
            </a:r>
            <a:r>
              <a:rPr lang="en-US" sz="1200" dirty="0" err="1">
                <a:effectLst/>
              </a:rPr>
              <a:t>foreldre</a:t>
            </a:r>
            <a:r>
              <a:rPr lang="en-US" sz="1200" dirty="0">
                <a:effectLst/>
              </a:rPr>
              <a:t> </a:t>
            </a:r>
            <a:r>
              <a:rPr lang="en-US" sz="1200" dirty="0" err="1">
                <a:effectLst/>
              </a:rPr>
              <a:t>og</a:t>
            </a:r>
            <a:r>
              <a:rPr lang="en-US" sz="1200" dirty="0">
                <a:effectLst/>
              </a:rPr>
              <a:t> </a:t>
            </a:r>
            <a:r>
              <a:rPr lang="en-US" sz="1200" dirty="0" err="1">
                <a:effectLst/>
              </a:rPr>
              <a:t>barnevern</a:t>
            </a:r>
            <a:r>
              <a:rPr lang="en-US" sz="1200" dirty="0">
                <a:effectLst/>
              </a:rPr>
              <a:t> </a:t>
            </a:r>
            <a:r>
              <a:rPr lang="en-US" sz="1200" dirty="0" err="1">
                <a:effectLst/>
              </a:rPr>
              <a:t>i</a:t>
            </a:r>
            <a:r>
              <a:rPr lang="en-US" sz="1200" dirty="0">
                <a:effectLst/>
              </a:rPr>
              <a:t> </a:t>
            </a:r>
            <a:r>
              <a:rPr lang="en-US" sz="1200" dirty="0" err="1">
                <a:effectLst/>
              </a:rPr>
              <a:t>situasjoner</a:t>
            </a:r>
            <a:r>
              <a:rPr lang="en-US" sz="1200" dirty="0">
                <a:effectLst/>
              </a:rPr>
              <a:t> </a:t>
            </a:r>
            <a:r>
              <a:rPr lang="en-US" sz="1200" dirty="0" err="1">
                <a:effectLst/>
              </a:rPr>
              <a:t>hvor</a:t>
            </a:r>
            <a:r>
              <a:rPr lang="en-US" sz="1200" dirty="0">
                <a:effectLst/>
              </a:rPr>
              <a:t> </a:t>
            </a:r>
            <a:r>
              <a:rPr lang="en-US" sz="1200" dirty="0" err="1">
                <a:effectLst/>
              </a:rPr>
              <a:t>barna</a:t>
            </a:r>
            <a:r>
              <a:rPr lang="en-US" sz="1200" dirty="0">
                <a:effectLst/>
              </a:rPr>
              <a:t> </a:t>
            </a:r>
            <a:r>
              <a:rPr lang="en-US" sz="1200" dirty="0" err="1">
                <a:effectLst/>
              </a:rPr>
              <a:t>og</a:t>
            </a:r>
            <a:r>
              <a:rPr lang="en-US" sz="1200" dirty="0">
                <a:effectLst/>
              </a:rPr>
              <a:t> </a:t>
            </a:r>
            <a:r>
              <a:rPr lang="en-US" sz="1200" dirty="0" err="1">
                <a:effectLst/>
              </a:rPr>
              <a:t>familiene</a:t>
            </a:r>
            <a:r>
              <a:rPr lang="en-US" sz="1200" dirty="0">
                <a:effectLst/>
              </a:rPr>
              <a:t> </a:t>
            </a:r>
            <a:r>
              <a:rPr lang="en-US" sz="1200" dirty="0" err="1">
                <a:effectLst/>
              </a:rPr>
              <a:t>har</a:t>
            </a:r>
            <a:r>
              <a:rPr lang="en-US" sz="1200" dirty="0">
                <a:effectLst/>
              </a:rPr>
              <a:t> </a:t>
            </a:r>
            <a:r>
              <a:rPr lang="en-US" sz="1200" dirty="0" err="1">
                <a:effectLst/>
              </a:rPr>
              <a:t>behov</a:t>
            </a:r>
            <a:r>
              <a:rPr lang="en-US" sz="1200" dirty="0">
                <a:effectLst/>
              </a:rPr>
              <a:t> for </a:t>
            </a:r>
            <a:r>
              <a:rPr lang="en-US" sz="1200" dirty="0" err="1">
                <a:effectLst/>
              </a:rPr>
              <a:t>dette</a:t>
            </a:r>
            <a:r>
              <a:rPr lang="en-US" sz="1200" dirty="0">
                <a:effectLst/>
              </a:rPr>
              <a:t>. </a:t>
            </a:r>
          </a:p>
          <a:p>
            <a:pPr>
              <a:lnSpc>
                <a:spcPct val="90000"/>
              </a:lnSpc>
              <a:spcAft>
                <a:spcPts val="600"/>
              </a:spcAft>
            </a:pPr>
            <a:endParaRPr lang="en-US" sz="1200" b="1" dirty="0"/>
          </a:p>
          <a:p>
            <a:pPr>
              <a:lnSpc>
                <a:spcPct val="90000"/>
              </a:lnSpc>
              <a:spcAft>
                <a:spcPts val="600"/>
              </a:spcAft>
            </a:pPr>
            <a:r>
              <a:rPr lang="en-US" sz="1200" b="1" dirty="0" err="1">
                <a:effectLst/>
              </a:rPr>
              <a:t>Barne</a:t>
            </a:r>
            <a:r>
              <a:rPr lang="en-US" sz="1200" b="1" dirty="0">
                <a:effectLst/>
              </a:rPr>
              <a:t>- </a:t>
            </a:r>
            <a:r>
              <a:rPr lang="en-US" sz="1200" b="1" dirty="0" err="1">
                <a:effectLst/>
              </a:rPr>
              <a:t>og</a:t>
            </a:r>
            <a:r>
              <a:rPr lang="en-US" sz="1200" b="1" dirty="0">
                <a:effectLst/>
              </a:rPr>
              <a:t> </a:t>
            </a:r>
            <a:r>
              <a:rPr lang="en-US" sz="1200" b="1" dirty="0" err="1">
                <a:effectLst/>
              </a:rPr>
              <a:t>ungdomspsykiatrisk</a:t>
            </a:r>
            <a:r>
              <a:rPr lang="en-US" sz="1200" b="1" dirty="0">
                <a:effectLst/>
              </a:rPr>
              <a:t> </a:t>
            </a:r>
            <a:r>
              <a:rPr lang="en-US" sz="1200" b="1" dirty="0" err="1">
                <a:effectLst/>
              </a:rPr>
              <a:t>poliklinikk</a:t>
            </a:r>
            <a:r>
              <a:rPr lang="en-US" sz="1200" b="1" dirty="0">
                <a:effectLst/>
              </a:rPr>
              <a:t> – BUP </a:t>
            </a:r>
            <a:br>
              <a:rPr lang="en-US" sz="1200" b="1" dirty="0"/>
            </a:br>
            <a:r>
              <a:rPr lang="en-US" sz="1200" dirty="0" err="1">
                <a:effectLst/>
              </a:rPr>
              <a:t>BUP</a:t>
            </a:r>
            <a:r>
              <a:rPr lang="en-US" sz="1200" dirty="0">
                <a:effectLst/>
              </a:rPr>
              <a:t> er et </a:t>
            </a:r>
            <a:r>
              <a:rPr lang="en-US" sz="1200" dirty="0" err="1">
                <a:effectLst/>
              </a:rPr>
              <a:t>poliklinisk</a:t>
            </a:r>
            <a:r>
              <a:rPr lang="en-US" sz="1200" dirty="0">
                <a:effectLst/>
              </a:rPr>
              <a:t> </a:t>
            </a:r>
            <a:r>
              <a:rPr lang="en-US" sz="1200" dirty="0" err="1">
                <a:effectLst/>
              </a:rPr>
              <a:t>spesialhelsetilbud</a:t>
            </a:r>
            <a:r>
              <a:rPr lang="en-US" sz="1200" dirty="0">
                <a:effectLst/>
              </a:rPr>
              <a:t> </a:t>
            </a:r>
            <a:r>
              <a:rPr lang="en-US" sz="1200" dirty="0" err="1">
                <a:effectLst/>
              </a:rPr>
              <a:t>innenfor</a:t>
            </a:r>
            <a:r>
              <a:rPr lang="en-US" sz="1200" dirty="0">
                <a:effectLst/>
              </a:rPr>
              <a:t> </a:t>
            </a:r>
            <a:r>
              <a:rPr lang="en-US" sz="1200" dirty="0" err="1">
                <a:effectLst/>
              </a:rPr>
              <a:t>psykisk</a:t>
            </a:r>
            <a:r>
              <a:rPr lang="en-US" sz="1200" dirty="0">
                <a:effectLst/>
              </a:rPr>
              <a:t> </a:t>
            </a:r>
            <a:r>
              <a:rPr lang="en-US" sz="1200" dirty="0" err="1">
                <a:effectLst/>
              </a:rPr>
              <a:t>helsevern</a:t>
            </a:r>
            <a:r>
              <a:rPr lang="en-US" sz="1200" dirty="0">
                <a:effectLst/>
              </a:rPr>
              <a:t> for barn </a:t>
            </a:r>
            <a:r>
              <a:rPr lang="en-US" sz="1200" dirty="0" err="1">
                <a:effectLst/>
              </a:rPr>
              <a:t>og</a:t>
            </a:r>
            <a:r>
              <a:rPr lang="en-US" sz="1200" dirty="0">
                <a:effectLst/>
              </a:rPr>
              <a:t> </a:t>
            </a:r>
            <a:r>
              <a:rPr lang="en-US" sz="1200" dirty="0" err="1">
                <a:effectLst/>
              </a:rPr>
              <a:t>ungdom</a:t>
            </a:r>
            <a:r>
              <a:rPr lang="en-US" sz="1200" dirty="0">
                <a:effectLst/>
              </a:rPr>
              <a:t>. </a:t>
            </a:r>
            <a:r>
              <a:rPr lang="en-US" sz="1200" dirty="0" err="1">
                <a:effectLst/>
              </a:rPr>
              <a:t>Ved</a:t>
            </a:r>
            <a:r>
              <a:rPr lang="en-US" sz="1200" dirty="0">
                <a:effectLst/>
              </a:rPr>
              <a:t> </a:t>
            </a:r>
            <a:r>
              <a:rPr lang="en-US" sz="1200" dirty="0" err="1">
                <a:effectLst/>
              </a:rPr>
              <a:t>behov</a:t>
            </a:r>
            <a:r>
              <a:rPr lang="en-US" sz="1200" dirty="0">
                <a:effectLst/>
              </a:rPr>
              <a:t> for </a:t>
            </a:r>
            <a:r>
              <a:rPr lang="en-US" sz="1200" dirty="0" err="1">
                <a:effectLst/>
              </a:rPr>
              <a:t>slik</a:t>
            </a:r>
            <a:r>
              <a:rPr lang="en-US" sz="1200" dirty="0">
                <a:effectLst/>
              </a:rPr>
              <a:t> </a:t>
            </a:r>
            <a:r>
              <a:rPr lang="en-US" sz="1200" dirty="0" err="1">
                <a:effectLst/>
              </a:rPr>
              <a:t>hjelp</a:t>
            </a:r>
            <a:r>
              <a:rPr lang="en-US" sz="1200" dirty="0">
                <a:effectLst/>
              </a:rPr>
              <a:t> er det </a:t>
            </a:r>
            <a:r>
              <a:rPr lang="en-US" sz="1200" dirty="0" err="1">
                <a:effectLst/>
              </a:rPr>
              <a:t>fastlegen</a:t>
            </a:r>
            <a:r>
              <a:rPr lang="en-US" sz="1200" dirty="0">
                <a:effectLst/>
              </a:rPr>
              <a:t> </a:t>
            </a:r>
            <a:r>
              <a:rPr lang="en-US" sz="1200" dirty="0" err="1">
                <a:effectLst/>
              </a:rPr>
              <a:t>som</a:t>
            </a:r>
            <a:r>
              <a:rPr lang="en-US" sz="1200" dirty="0">
                <a:effectLst/>
              </a:rPr>
              <a:t> </a:t>
            </a:r>
            <a:r>
              <a:rPr lang="en-US" sz="1200" dirty="0" err="1">
                <a:effectLst/>
              </a:rPr>
              <a:t>henviser</a:t>
            </a:r>
            <a:r>
              <a:rPr lang="en-US" sz="1200" dirty="0">
                <a:effectLst/>
              </a:rPr>
              <a:t> </a:t>
            </a:r>
            <a:r>
              <a:rPr lang="en-US" sz="1200" dirty="0" err="1">
                <a:effectLst/>
              </a:rPr>
              <a:t>videre</a:t>
            </a:r>
            <a:r>
              <a:rPr lang="en-US" sz="1200" dirty="0">
                <a:effectLst/>
              </a:rPr>
              <a:t>. </a:t>
            </a:r>
          </a:p>
          <a:p>
            <a:pPr>
              <a:lnSpc>
                <a:spcPct val="90000"/>
              </a:lnSpc>
              <a:spcAft>
                <a:spcPts val="600"/>
              </a:spcAft>
            </a:pPr>
            <a:r>
              <a:rPr lang="en-US" sz="1200" b="1" dirty="0">
                <a:effectLst/>
              </a:rPr>
              <a:t> </a:t>
            </a:r>
            <a:endParaRPr lang="en-US" sz="1200" dirty="0">
              <a:effectLst/>
            </a:endParaRPr>
          </a:p>
          <a:p>
            <a:pPr>
              <a:lnSpc>
                <a:spcPct val="90000"/>
              </a:lnSpc>
              <a:spcAft>
                <a:spcPts val="600"/>
              </a:spcAft>
            </a:pPr>
            <a:r>
              <a:rPr lang="en-US" sz="1200" b="1" dirty="0" err="1">
                <a:effectLst/>
              </a:rPr>
              <a:t>Utdanningsinstitusjoner</a:t>
            </a:r>
            <a:r>
              <a:rPr lang="en-US" sz="1200" b="1" dirty="0">
                <a:effectLst/>
              </a:rPr>
              <a:t> </a:t>
            </a:r>
            <a:br>
              <a:rPr lang="en-US" sz="1200" b="1" dirty="0"/>
            </a:br>
            <a:r>
              <a:rPr lang="en-US" sz="1200" dirty="0">
                <a:effectLst/>
              </a:rPr>
              <a:t>I </a:t>
            </a:r>
            <a:r>
              <a:rPr lang="en-US" sz="1200" dirty="0" err="1">
                <a:effectLst/>
              </a:rPr>
              <a:t>følge</a:t>
            </a:r>
            <a:r>
              <a:rPr lang="en-US" sz="1200" dirty="0">
                <a:effectLst/>
              </a:rPr>
              <a:t> </a:t>
            </a:r>
            <a:r>
              <a:rPr lang="en-US" sz="1200" dirty="0" err="1">
                <a:effectLst/>
              </a:rPr>
              <a:t>lov</a:t>
            </a:r>
            <a:r>
              <a:rPr lang="en-US" sz="1200" dirty="0">
                <a:effectLst/>
              </a:rPr>
              <a:t> om </a:t>
            </a:r>
            <a:r>
              <a:rPr lang="en-US" sz="1200" dirty="0" err="1">
                <a:effectLst/>
              </a:rPr>
              <a:t>barnehager</a:t>
            </a:r>
            <a:r>
              <a:rPr lang="en-US" sz="1200" dirty="0">
                <a:effectLst/>
              </a:rPr>
              <a:t> </a:t>
            </a:r>
            <a:r>
              <a:rPr lang="en-US" sz="1200" dirty="0" err="1">
                <a:effectLst/>
              </a:rPr>
              <a:t>har</a:t>
            </a:r>
            <a:r>
              <a:rPr lang="en-US" sz="1200" dirty="0">
                <a:effectLst/>
              </a:rPr>
              <a:t> </a:t>
            </a:r>
            <a:r>
              <a:rPr lang="en-US" sz="1200" dirty="0" err="1">
                <a:effectLst/>
              </a:rPr>
              <a:t>barnehageeier</a:t>
            </a:r>
            <a:r>
              <a:rPr lang="en-US" sz="1200" dirty="0">
                <a:effectLst/>
              </a:rPr>
              <a:t> </a:t>
            </a:r>
            <a:r>
              <a:rPr lang="en-US" sz="1200" dirty="0" err="1">
                <a:effectLst/>
              </a:rPr>
              <a:t>plikt</a:t>
            </a:r>
            <a:r>
              <a:rPr lang="en-US" sz="1200" dirty="0">
                <a:effectLst/>
              </a:rPr>
              <a:t> </a:t>
            </a:r>
            <a:r>
              <a:rPr lang="en-US" sz="1200" dirty="0" err="1">
                <a:effectLst/>
              </a:rPr>
              <a:t>til</a:t>
            </a:r>
            <a:r>
              <a:rPr lang="en-US" sz="1200" dirty="0">
                <a:effectLst/>
              </a:rPr>
              <a:t> å </a:t>
            </a:r>
            <a:r>
              <a:rPr lang="en-US" sz="1200" dirty="0" err="1">
                <a:effectLst/>
              </a:rPr>
              <a:t>stille</a:t>
            </a:r>
            <a:r>
              <a:rPr lang="en-US" sz="1200" dirty="0">
                <a:effectLst/>
              </a:rPr>
              <a:t> </a:t>
            </a:r>
            <a:r>
              <a:rPr lang="en-US" sz="1200" dirty="0" err="1">
                <a:effectLst/>
              </a:rPr>
              <a:t>barnehagen</a:t>
            </a:r>
            <a:r>
              <a:rPr lang="en-US" sz="1200" dirty="0">
                <a:effectLst/>
              </a:rPr>
              <a:t> </a:t>
            </a:r>
            <a:r>
              <a:rPr lang="en-US" sz="1200" dirty="0" err="1">
                <a:effectLst/>
              </a:rPr>
              <a:t>til</a:t>
            </a:r>
            <a:r>
              <a:rPr lang="en-US" sz="1200" dirty="0">
                <a:effectLst/>
              </a:rPr>
              <a:t> </a:t>
            </a:r>
            <a:r>
              <a:rPr lang="en-US" sz="1200" dirty="0" err="1">
                <a:effectLst/>
              </a:rPr>
              <a:t>disposisjon</a:t>
            </a:r>
            <a:r>
              <a:rPr lang="en-US" sz="1200" dirty="0">
                <a:effectLst/>
              </a:rPr>
              <a:t> for </a:t>
            </a:r>
            <a:r>
              <a:rPr lang="en-US" sz="1200" dirty="0" err="1">
                <a:effectLst/>
              </a:rPr>
              <a:t>øvingsopplæring</a:t>
            </a:r>
            <a:r>
              <a:rPr lang="en-US" sz="1200" dirty="0">
                <a:effectLst/>
              </a:rPr>
              <a:t> for </a:t>
            </a:r>
            <a:r>
              <a:rPr lang="en-US" sz="1200" dirty="0" err="1">
                <a:effectLst/>
              </a:rPr>
              <a:t>studenter</a:t>
            </a:r>
            <a:r>
              <a:rPr lang="en-US" sz="1200" dirty="0">
                <a:effectLst/>
              </a:rPr>
              <a:t> </a:t>
            </a:r>
            <a:r>
              <a:rPr lang="en-US" sz="1200" dirty="0" err="1">
                <a:effectLst/>
              </a:rPr>
              <a:t>som</a:t>
            </a:r>
            <a:r>
              <a:rPr lang="en-US" sz="1200" dirty="0">
                <a:effectLst/>
              </a:rPr>
              <a:t> tar </a:t>
            </a:r>
            <a:r>
              <a:rPr lang="en-US" sz="1200" dirty="0" err="1">
                <a:effectLst/>
              </a:rPr>
              <a:t>førskolelærerutdanning</a:t>
            </a:r>
            <a:r>
              <a:rPr lang="en-US" sz="1200" dirty="0">
                <a:effectLst/>
              </a:rPr>
              <a:t>. </a:t>
            </a:r>
          </a:p>
        </p:txBody>
      </p:sp>
    </p:spTree>
    <p:extLst>
      <p:ext uri="{BB962C8B-B14F-4D97-AF65-F5344CB8AC3E}">
        <p14:creationId xmlns:p14="http://schemas.microsoft.com/office/powerpoint/2010/main" val="3086914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4265597-46F9-4D5F-B350-DD6B15AF324A}"/>
              </a:ext>
            </a:extLst>
          </p:cNvPr>
          <p:cNvSpPr>
            <a:spLocks noGrp="1"/>
          </p:cNvSpPr>
          <p:nvPr>
            <p:ph type="title"/>
          </p:nvPr>
        </p:nvSpPr>
        <p:spPr>
          <a:xfrm>
            <a:off x="-101144" y="713232"/>
            <a:ext cx="3600860" cy="5431536"/>
          </a:xfrm>
        </p:spPr>
        <p:txBody>
          <a:bodyPr>
            <a:normAutofit/>
          </a:bodyPr>
          <a:lstStyle/>
          <a:p>
            <a:pPr algn="ctr"/>
            <a:br>
              <a:rPr lang="nb-NO" sz="3000" b="1" u="none" strike="noStrike" kern="0" dirty="0">
                <a:effectLst/>
                <a:latin typeface="Cambria" panose="02040503050406030204" pitchFamily="18" charset="0"/>
                <a:ea typeface="Times New Roman" panose="02020603050405020304" pitchFamily="18" charset="0"/>
                <a:cs typeface="Times New Roman" panose="02020603050405020304" pitchFamily="18" charset="0"/>
              </a:rPr>
            </a:br>
            <a:r>
              <a:rPr lang="nb-NO" sz="3000" u="none" strike="noStrike" kern="0" dirty="0">
                <a:effectLst/>
                <a:ea typeface="Times New Roman" panose="02020603050405020304" pitchFamily="18" charset="0"/>
                <a:cs typeface="Times New Roman" panose="02020603050405020304" pitchFamily="18" charset="0"/>
              </a:rPr>
              <a:t>PLANLEGGING, VURDERING OG DOKUMENTASJON</a:t>
            </a:r>
            <a:br>
              <a:rPr lang="nb-NO" sz="3000" b="1" u="sng" kern="0" dirty="0">
                <a:effectLst/>
                <a:latin typeface="Tahoma" panose="020B0604030504040204" pitchFamily="34" charset="0"/>
                <a:ea typeface="Times New Roman" panose="02020603050405020304" pitchFamily="18" charset="0"/>
                <a:cs typeface="Times New Roman" panose="02020603050405020304" pitchFamily="18" charset="0"/>
              </a:rPr>
            </a:br>
            <a:endParaRPr lang="nb-NO" sz="3000" dirty="0"/>
          </a:p>
        </p:txBody>
      </p:sp>
      <p:sp>
        <p:nvSpPr>
          <p:cNvPr id="3" name="Plassholder for innhold 2">
            <a:extLst>
              <a:ext uri="{FF2B5EF4-FFF2-40B4-BE49-F238E27FC236}">
                <a16:creationId xmlns:a16="http://schemas.microsoft.com/office/drawing/2014/main" id="{CD668E58-980E-4546-87B3-6A0CF573176E}"/>
              </a:ext>
            </a:extLst>
          </p:cNvPr>
          <p:cNvSpPr>
            <a:spLocks noGrp="1"/>
          </p:cNvSpPr>
          <p:nvPr>
            <p:ph idx="1"/>
          </p:nvPr>
        </p:nvSpPr>
        <p:spPr>
          <a:xfrm>
            <a:off x="4585242" y="713232"/>
            <a:ext cx="6224335" cy="5431536"/>
          </a:xfrm>
        </p:spPr>
        <p:txBody>
          <a:bodyPr anchor="ctr">
            <a:normAutofit/>
          </a:bodyPr>
          <a:lstStyle/>
          <a:p>
            <a:pPr marL="0" indent="0">
              <a:spcAft>
                <a:spcPts val="1000"/>
              </a:spcAft>
              <a:buNone/>
            </a:pPr>
            <a:r>
              <a:rPr lang="nb-NO" sz="1700" dirty="0"/>
              <a:t>Barnehagen skal jevnlig vurdere det pedagogiske arbeidet. Det pedagogiske arbeidet beskrives, analyseres og fortolkes ut fra barnehagens planer, barnehageloven og rammeplanen. Hovedformålet med vurderingsarbeidet er å sikre at alle barn får et tilbud i tråd med barnehageloven og rammeplanen. (Rammeplan for barnehager 01.08.2017).</a:t>
            </a:r>
          </a:p>
          <a:p>
            <a:pPr marL="0" indent="0">
              <a:spcAft>
                <a:spcPts val="1000"/>
              </a:spcAft>
              <a:buNone/>
            </a:pPr>
            <a:r>
              <a:rPr lang="nb-NO" sz="1700" dirty="0">
                <a:effectLst/>
                <a:ea typeface="Calibri" panose="020F0502020204030204" pitchFamily="34" charset="0"/>
                <a:cs typeface="Times New Roman" panose="02020603050405020304" pitchFamily="18" charset="0"/>
              </a:rPr>
              <a:t>Planleggingen er viktig i forhold til gjennomtenkt og hensiktsmessig bruk av barnehagens menneskelige og materielle resurser, barnehagens innhold samt bruk av nærmiljø og nærområder.</a:t>
            </a:r>
          </a:p>
          <a:p>
            <a:pPr marL="0" indent="0">
              <a:spcAft>
                <a:spcPts val="1000"/>
              </a:spcAft>
              <a:buNone/>
            </a:pPr>
            <a:r>
              <a:rPr lang="nb-NO" sz="1700" dirty="0">
                <a:effectLst/>
                <a:ea typeface="Calibri" panose="020F0502020204030204" pitchFamily="34" charset="0"/>
                <a:cs typeface="Times New Roman" panose="02020603050405020304" pitchFamily="18" charset="0"/>
              </a:rPr>
              <a:t>Vurdering er en kontinuerlig prosess. Vi evaluerer hele tiden de planer og aktiviteter som utøves i barnehagen. Dette for å finne det mest hensiktsmessige og beste pedagogiske innholdet for barna. Samt at vi oppfyller kravene i Rammeplan for barnehagen.  I arbeidet er vi også avhengig av at dere som foresatte deltar enten i form av aktiv deltakelse på foreldremøter eller konkrete tilbakemeldinger. Barna er også viktige i vurderingsarbeidet jf. punktet om ”barns medvirkning”</a:t>
            </a:r>
          </a:p>
          <a:p>
            <a:pPr marL="0" indent="0">
              <a:buNone/>
            </a:pPr>
            <a:r>
              <a:rPr lang="nb-NO" sz="1700" dirty="0"/>
              <a:t>Planene deles med foreldrene gjennom </a:t>
            </a:r>
            <a:r>
              <a:rPr lang="nb-NO" sz="1700" dirty="0" err="1"/>
              <a:t>KidPlan</a:t>
            </a:r>
            <a:r>
              <a:rPr lang="nb-NO" sz="1700" dirty="0"/>
              <a:t>.</a:t>
            </a:r>
            <a:endParaRPr lang="nb-NO" sz="1700" b="1" u="sng" kern="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7171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1300B6-7A2A-4718-B36E-1B55BBD1B9D7}"/>
              </a:ext>
            </a:extLst>
          </p:cNvPr>
          <p:cNvSpPr>
            <a:spLocks noGrp="1"/>
          </p:cNvSpPr>
          <p:nvPr>
            <p:ph type="title"/>
          </p:nvPr>
        </p:nvSpPr>
        <p:spPr>
          <a:xfrm>
            <a:off x="150783" y="590996"/>
            <a:ext cx="3600860" cy="5431536"/>
          </a:xfrm>
        </p:spPr>
        <p:txBody>
          <a:bodyPr>
            <a:normAutofit/>
          </a:bodyPr>
          <a:lstStyle/>
          <a:p>
            <a:r>
              <a:rPr lang="nb-NO" sz="5400" dirty="0"/>
              <a:t>Progresjon</a:t>
            </a:r>
          </a:p>
        </p:txBody>
      </p:sp>
      <p:sp>
        <p:nvSpPr>
          <p:cNvPr id="3" name="Plassholder for innhold 2">
            <a:extLst>
              <a:ext uri="{FF2B5EF4-FFF2-40B4-BE49-F238E27FC236}">
                <a16:creationId xmlns:a16="http://schemas.microsoft.com/office/drawing/2014/main" id="{AEE8E2ED-9830-4D4C-A3D2-8C8293FBBD9B}"/>
              </a:ext>
            </a:extLst>
          </p:cNvPr>
          <p:cNvSpPr>
            <a:spLocks noGrp="1"/>
          </p:cNvSpPr>
          <p:nvPr>
            <p:ph idx="1"/>
          </p:nvPr>
        </p:nvSpPr>
        <p:spPr>
          <a:xfrm>
            <a:off x="4109381" y="477445"/>
            <a:ext cx="6838603" cy="6237815"/>
          </a:xfrm>
        </p:spPr>
        <p:txBody>
          <a:bodyPr anchor="ctr">
            <a:normAutofit/>
          </a:bodyPr>
          <a:lstStyle/>
          <a:p>
            <a:pPr marL="0" indent="0">
              <a:spcAft>
                <a:spcPts val="1000"/>
              </a:spcAft>
              <a:buNone/>
            </a:pPr>
            <a:r>
              <a:rPr lang="nb-NO" sz="1200" dirty="0">
                <a:effectLst/>
                <a:ea typeface="Calibri" panose="020F0502020204030204" pitchFamily="34" charset="0"/>
                <a:cs typeface="Arial" panose="020B0604020202020204" pitchFamily="34" charset="0"/>
              </a:rPr>
              <a:t>Rammeplanen vektlegger at barnehagene skal tydeliggjøre hvordan de arbeider for å skape progresjon ved valg av pedagogisk innhold, arbeidsmåter, leker, materialer og utforming av det fysiske miljøet i barnehagen.</a:t>
            </a:r>
            <a:endParaRPr lang="nb-NO" sz="1200" dirty="0">
              <a:effectLst/>
              <a:ea typeface="Calibri" panose="020F0502020204030204" pitchFamily="34" charset="0"/>
              <a:cs typeface="Times New Roman" panose="02020603050405020304" pitchFamily="18" charset="0"/>
            </a:endParaRPr>
          </a:p>
          <a:p>
            <a:pPr marL="0" indent="0">
              <a:spcAft>
                <a:spcPts val="1000"/>
              </a:spcAft>
              <a:buNone/>
            </a:pPr>
            <a:r>
              <a:rPr lang="nb-NO" sz="1200" dirty="0">
                <a:effectLst/>
                <a:ea typeface="Calibri" panose="020F0502020204030204" pitchFamily="34" charset="0"/>
                <a:cs typeface="Arial" panose="020B0604020202020204" pitchFamily="34" charset="0"/>
              </a:rPr>
              <a:t>Progresjon i barnehagen innebærer at alle barna skal utvikle seg, lære og oppleve fremgang. At alle barn skal oppleve progresjon i barnehagens innhold, og barnehagen skal legge til rette for at barn i alle aldersgrupper får varierte leke-, aktivitets- og læringsmuligheter. Barn skal også få utfordringer tilpasset sine erfaringer, interesser, kunnskaper og ferdigheter.</a:t>
            </a:r>
            <a:endParaRPr lang="nb-NO" sz="1200" dirty="0">
              <a:effectLst/>
              <a:ea typeface="Calibri" panose="020F0502020204030204" pitchFamily="34" charset="0"/>
              <a:cs typeface="Times New Roman" panose="02020603050405020304" pitchFamily="18" charset="0"/>
            </a:endParaRPr>
          </a:p>
          <a:p>
            <a:pPr marL="0" indent="0">
              <a:spcAft>
                <a:spcPts val="1000"/>
              </a:spcAft>
              <a:buNone/>
            </a:pPr>
            <a:r>
              <a:rPr lang="nb-NO" sz="1200" u="sng" dirty="0">
                <a:effectLst/>
                <a:ea typeface="Calibri" panose="020F0502020204030204" pitchFamily="34" charset="0"/>
                <a:cs typeface="Arial" panose="020B0604020202020204" pitchFamily="34" charset="0"/>
              </a:rPr>
              <a:t>Hvordan vi jobber for å skape progresjon i vårt arbeid:</a:t>
            </a:r>
            <a:endParaRPr lang="nb-NO" sz="1200" dirty="0">
              <a:effectLst/>
              <a:ea typeface="Calibri" panose="020F0502020204030204" pitchFamily="34" charset="0"/>
              <a:cs typeface="Times New Roman" panose="02020603050405020304" pitchFamily="18" charset="0"/>
            </a:endParaRPr>
          </a:p>
          <a:p>
            <a:pPr marL="0" indent="0">
              <a:spcAft>
                <a:spcPts val="1000"/>
              </a:spcAft>
              <a:buNone/>
            </a:pPr>
            <a:r>
              <a:rPr lang="nb-NO" sz="1200" dirty="0">
                <a:effectLst/>
                <a:ea typeface="Calibri" panose="020F0502020204030204" pitchFamily="34" charset="0"/>
                <a:cs typeface="Arial" panose="020B0604020202020204" pitchFamily="34" charset="0"/>
              </a:rPr>
              <a:t>- Fokus på å ivareta barns medvirkning og barnas interesser når vi planlegger tema og aktiviteter.</a:t>
            </a:r>
            <a:endParaRPr lang="nb-NO" sz="1200" dirty="0">
              <a:effectLst/>
              <a:ea typeface="Calibri" panose="020F0502020204030204" pitchFamily="34" charset="0"/>
              <a:cs typeface="Times New Roman" panose="02020603050405020304" pitchFamily="18" charset="0"/>
            </a:endParaRPr>
          </a:p>
          <a:p>
            <a:pPr marL="0" indent="0">
              <a:spcAft>
                <a:spcPts val="1000"/>
              </a:spcAft>
              <a:buNone/>
            </a:pPr>
            <a:r>
              <a:rPr lang="nb-NO" sz="1200" dirty="0">
                <a:effectLst/>
                <a:ea typeface="Calibri" panose="020F0502020204030204" pitchFamily="34" charset="0"/>
                <a:cs typeface="Arial" panose="020B0604020202020204" pitchFamily="34" charset="0"/>
              </a:rPr>
              <a:t>- Undringskuben ivaretar de ulike fagområdene og synliggjør tema, aktiviteter og arbeidsmetoder.</a:t>
            </a:r>
            <a:endParaRPr lang="nb-NO" sz="1200" dirty="0">
              <a:effectLst/>
              <a:ea typeface="Calibri" panose="020F0502020204030204" pitchFamily="34" charset="0"/>
              <a:cs typeface="Times New Roman" panose="02020603050405020304" pitchFamily="18" charset="0"/>
            </a:endParaRPr>
          </a:p>
          <a:p>
            <a:pPr marL="0" indent="0">
              <a:spcAft>
                <a:spcPts val="1000"/>
              </a:spcAft>
              <a:buNone/>
            </a:pPr>
            <a:r>
              <a:rPr lang="nb-NO" sz="1200" dirty="0">
                <a:effectLst/>
                <a:ea typeface="Calibri" panose="020F0502020204030204" pitchFamily="34" charset="0"/>
                <a:cs typeface="Arial" panose="020B0604020202020204" pitchFamily="34" charset="0"/>
              </a:rPr>
              <a:t>- Pedagogiske opplegg med </a:t>
            </a:r>
            <a:r>
              <a:rPr lang="nb-NO" sz="1200" dirty="0" err="1">
                <a:effectLst/>
                <a:ea typeface="Calibri" panose="020F0502020204030204" pitchFamily="34" charset="0"/>
                <a:cs typeface="Arial" panose="020B0604020202020204" pitchFamily="34" charset="0"/>
              </a:rPr>
              <a:t>årshjul</a:t>
            </a:r>
            <a:r>
              <a:rPr lang="nb-NO" sz="1200" dirty="0">
                <a:effectLst/>
                <a:ea typeface="Calibri" panose="020F0502020204030204" pitchFamily="34" charset="0"/>
                <a:cs typeface="Arial" panose="020B0604020202020204" pitchFamily="34" charset="0"/>
              </a:rPr>
              <a:t> som følger barnas alder- og modningsnivå fra år til år.</a:t>
            </a:r>
            <a:endParaRPr lang="nb-NO" sz="1200" dirty="0">
              <a:effectLst/>
              <a:ea typeface="Calibri" panose="020F0502020204030204" pitchFamily="34" charset="0"/>
              <a:cs typeface="Times New Roman" panose="02020603050405020304" pitchFamily="18" charset="0"/>
            </a:endParaRPr>
          </a:p>
          <a:p>
            <a:pPr marL="0" indent="0">
              <a:spcAft>
                <a:spcPts val="1000"/>
              </a:spcAft>
              <a:buNone/>
            </a:pPr>
            <a:r>
              <a:rPr lang="nb-NO" sz="1200" dirty="0">
                <a:effectLst/>
                <a:ea typeface="Calibri" panose="020F0502020204030204" pitchFamily="34" charset="0"/>
                <a:cs typeface="Arial" panose="020B0604020202020204" pitchFamily="34" charset="0"/>
              </a:rPr>
              <a:t>- At vi gjennom vårt planleggingsarbeid legger til rette for at barna skal oppleve mestring og utfordringer i tråd med alder- og modningsnivå.</a:t>
            </a:r>
            <a:endParaRPr lang="nb-NO" sz="1200" dirty="0">
              <a:effectLst/>
              <a:ea typeface="Calibri" panose="020F0502020204030204" pitchFamily="34" charset="0"/>
              <a:cs typeface="Times New Roman" panose="02020603050405020304" pitchFamily="18" charset="0"/>
            </a:endParaRPr>
          </a:p>
          <a:p>
            <a:pPr marL="0" indent="0">
              <a:spcAft>
                <a:spcPts val="1000"/>
              </a:spcAft>
              <a:buNone/>
            </a:pPr>
            <a:r>
              <a:rPr lang="nb-NO" sz="1200" dirty="0">
                <a:effectLst/>
                <a:ea typeface="Calibri" panose="020F0502020204030204" pitchFamily="34" charset="0"/>
                <a:cs typeface="Arial" panose="020B0604020202020204" pitchFamily="34" charset="0"/>
              </a:rPr>
              <a:t>- Gjennom undringskuben legger vi til rette for fordypning i ulike tema, gjenkjennelse og gjentakelse.</a:t>
            </a:r>
            <a:endParaRPr lang="nb-NO" sz="1200" dirty="0">
              <a:effectLst/>
              <a:ea typeface="Calibri" panose="020F0502020204030204" pitchFamily="34" charset="0"/>
              <a:cs typeface="Times New Roman" panose="02020603050405020304" pitchFamily="18" charset="0"/>
            </a:endParaRPr>
          </a:p>
          <a:p>
            <a:pPr marL="0" indent="0">
              <a:spcAft>
                <a:spcPts val="1000"/>
              </a:spcAft>
              <a:buNone/>
            </a:pPr>
            <a:r>
              <a:rPr lang="nb-NO" sz="1200" dirty="0">
                <a:effectLst/>
                <a:ea typeface="Calibri" panose="020F0502020204030204" pitchFamily="34" charset="0"/>
                <a:cs typeface="Arial" panose="020B0604020202020204" pitchFamily="34" charset="0"/>
              </a:rPr>
              <a:t>- At bøker, leker, verktøy og utstyr gjøres tilgjengelig for barna og at det fysiske rom innbyr til lek og læring.</a:t>
            </a:r>
            <a:endParaRPr lang="nb-NO" sz="1200" dirty="0">
              <a:effectLst/>
              <a:ea typeface="Calibri" panose="020F0502020204030204" pitchFamily="34" charset="0"/>
              <a:cs typeface="Times New Roman" panose="02020603050405020304" pitchFamily="18" charset="0"/>
            </a:endParaRPr>
          </a:p>
          <a:p>
            <a:pPr marL="0" indent="0">
              <a:spcAft>
                <a:spcPts val="1000"/>
              </a:spcAft>
              <a:buNone/>
            </a:pPr>
            <a:r>
              <a:rPr lang="nb-NO" sz="1200" dirty="0">
                <a:effectLst/>
                <a:ea typeface="Calibri" panose="020F0502020204030204" pitchFamily="34" charset="0"/>
                <a:cs typeface="Arial" panose="020B0604020202020204" pitchFamily="34" charset="0"/>
              </a:rPr>
              <a:t>- Egen progresjonsplan for de ulike aldersgruppene. (Ligger på barnehagens hjemmeside.)</a:t>
            </a:r>
            <a:endParaRPr lang="nb-NO" sz="1200" dirty="0">
              <a:effectLst/>
              <a:ea typeface="Calibri" panose="020F0502020204030204" pitchFamily="34" charset="0"/>
              <a:cs typeface="Times New Roman" panose="02020603050405020304" pitchFamily="18" charset="0"/>
            </a:endParaRPr>
          </a:p>
          <a:p>
            <a:pPr marL="0" indent="0">
              <a:spcAft>
                <a:spcPts val="1000"/>
              </a:spcAft>
              <a:buNone/>
            </a:pPr>
            <a:r>
              <a:rPr lang="nb-NO" sz="1200" dirty="0">
                <a:effectLst/>
                <a:ea typeface="Calibri" panose="020F0502020204030204" pitchFamily="34" charset="0"/>
                <a:cs typeface="Arial" panose="020B0604020202020204" pitchFamily="34" charset="0"/>
              </a:rPr>
              <a:t>- Halvårlig og årlig evaluering av det pedagogiske arbeidet skal sikre progresjon i det pedagogiske innholdet fra år til år.</a:t>
            </a:r>
            <a:endParaRPr lang="nb-NO" sz="1200" dirty="0">
              <a:effectLst/>
              <a:ea typeface="Calibri" panose="020F0502020204030204" pitchFamily="34" charset="0"/>
              <a:cs typeface="Times New Roman" panose="02020603050405020304" pitchFamily="18" charset="0"/>
            </a:endParaRPr>
          </a:p>
          <a:p>
            <a:pPr marL="0" indent="0">
              <a:buNone/>
            </a:pPr>
            <a:endParaRPr lang="nb-NO" sz="1200" dirty="0"/>
          </a:p>
        </p:txBody>
      </p:sp>
    </p:spTree>
    <p:extLst>
      <p:ext uri="{BB962C8B-B14F-4D97-AF65-F5344CB8AC3E}">
        <p14:creationId xmlns:p14="http://schemas.microsoft.com/office/powerpoint/2010/main" val="311567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E836DE7-13D9-402A-B64A-8B65F99A6FA1}"/>
              </a:ext>
            </a:extLst>
          </p:cNvPr>
          <p:cNvSpPr>
            <a:spLocks noGrp="1"/>
          </p:cNvSpPr>
          <p:nvPr>
            <p:ph idx="1"/>
          </p:nvPr>
        </p:nvSpPr>
        <p:spPr>
          <a:xfrm>
            <a:off x="3804626" y="1175657"/>
            <a:ext cx="7653366" cy="4991877"/>
          </a:xfrm>
        </p:spPr>
        <p:txBody>
          <a:bodyPr>
            <a:normAutofit fontScale="85000" lnSpcReduction="20000"/>
          </a:bodyPr>
          <a:lstStyle/>
          <a:p>
            <a:pPr marL="0" indent="0">
              <a:buNone/>
            </a:pPr>
            <a:endParaRPr lang="nb-NO" sz="2400" u="sng" dirty="0"/>
          </a:p>
          <a:p>
            <a:r>
              <a:rPr lang="nb-NO" sz="1800" dirty="0"/>
              <a:t>Virksomhetsplanen og temaplanen er ment som en informasjon til </a:t>
            </a:r>
          </a:p>
          <a:p>
            <a:r>
              <a:rPr lang="nb-NO" sz="1800" dirty="0"/>
              <a:t>foreldre/foresatte i Kabelvåg Barnehage og er et styrende </a:t>
            </a:r>
          </a:p>
          <a:p>
            <a:r>
              <a:rPr lang="nb-NO" sz="1800" dirty="0"/>
              <a:t>arbeidsdokument for alle ansatte i barnehagen. </a:t>
            </a:r>
          </a:p>
          <a:p>
            <a:r>
              <a:rPr lang="nb-NO" sz="1800" dirty="0"/>
              <a:t>Årsplan er barnehagens pedagogiske plattform og ligger til grunn </a:t>
            </a:r>
          </a:p>
          <a:p>
            <a:r>
              <a:rPr lang="nb-NO" sz="1800" dirty="0"/>
              <a:t>for våre pedagogiske tanker og daglige arbeid. </a:t>
            </a:r>
          </a:p>
          <a:p>
            <a:r>
              <a:rPr lang="nb-NO" sz="1800" dirty="0"/>
              <a:t> Årsplanene skal behandles og godkjennes av samarbeidsutvalget hvert år, </a:t>
            </a:r>
          </a:p>
          <a:p>
            <a:r>
              <a:rPr lang="nb-NO" sz="1800" dirty="0"/>
              <a:t>og foreldre har rett til å uttale seg om den og påvirke den. </a:t>
            </a:r>
          </a:p>
          <a:p>
            <a:r>
              <a:rPr lang="nb-NO" sz="1800" dirty="0"/>
              <a:t> Uforutsette hendelser kan oppstå i løpet av et barnehageår, og vi må derfor </a:t>
            </a:r>
          </a:p>
          <a:p>
            <a:r>
              <a:rPr lang="nb-NO" sz="1800" dirty="0"/>
              <a:t>ta forbehold om at endringer kan bli nødvendig i forhold til barnegruppe, personalet </a:t>
            </a:r>
          </a:p>
          <a:p>
            <a:r>
              <a:rPr lang="nb-NO" sz="1800" dirty="0"/>
              <a:t>og innhold i planen. </a:t>
            </a:r>
          </a:p>
          <a:p>
            <a:endParaRPr lang="nb-NO" sz="1800" dirty="0"/>
          </a:p>
          <a:p>
            <a:pPr marL="0" indent="0">
              <a:buNone/>
            </a:pPr>
            <a:r>
              <a:rPr lang="nb-NO" sz="1800" u="sng" dirty="0"/>
              <a:t>Barnehagens formålsbestemmelse:</a:t>
            </a:r>
            <a:br>
              <a:rPr lang="nb-NO" sz="1800" dirty="0"/>
            </a:br>
            <a:r>
              <a:rPr lang="nb-NO" sz="1800" dirty="0"/>
              <a:t>Kabelvåg barnehage skal ”gi barn under opplæringspliktig alder gode utviklings </a:t>
            </a:r>
          </a:p>
          <a:p>
            <a:pPr marL="0" indent="0">
              <a:buNone/>
            </a:pPr>
            <a:r>
              <a:rPr lang="nb-NO" sz="1800" dirty="0"/>
              <a:t>og aktivitetsmuligheter. Dette skal skje i nær forståelse og samarbeid med barnas hjem.” Barnehageloven § 1</a:t>
            </a:r>
          </a:p>
          <a:p>
            <a:pPr marL="0" indent="0">
              <a:buNone/>
            </a:pPr>
            <a:endParaRPr lang="nb-NO" sz="1800" dirty="0"/>
          </a:p>
          <a:p>
            <a:pPr marL="0" indent="0">
              <a:buNone/>
            </a:pPr>
            <a:endParaRPr lang="nb-NO" sz="1800" dirty="0"/>
          </a:p>
        </p:txBody>
      </p:sp>
      <p:sp>
        <p:nvSpPr>
          <p:cNvPr id="6" name="TekstSylinder 5">
            <a:extLst>
              <a:ext uri="{FF2B5EF4-FFF2-40B4-BE49-F238E27FC236}">
                <a16:creationId xmlns:a16="http://schemas.microsoft.com/office/drawing/2014/main" id="{1C255C2C-E5F5-942F-A697-D937D54578EC}"/>
              </a:ext>
            </a:extLst>
          </p:cNvPr>
          <p:cNvSpPr txBox="1"/>
          <p:nvPr/>
        </p:nvSpPr>
        <p:spPr>
          <a:xfrm>
            <a:off x="379561" y="2031520"/>
            <a:ext cx="2631058" cy="1754326"/>
          </a:xfrm>
          <a:prstGeom prst="rect">
            <a:avLst/>
          </a:prstGeom>
          <a:noFill/>
        </p:spPr>
        <p:txBody>
          <a:bodyPr wrap="square" rtlCol="0">
            <a:spAutoFit/>
          </a:bodyPr>
          <a:lstStyle/>
          <a:p>
            <a:r>
              <a:rPr lang="nb-NO" sz="3600" b="1" dirty="0">
                <a:solidFill>
                  <a:schemeClr val="bg1"/>
                </a:solidFill>
              </a:rPr>
              <a:t>Oppbygging og innhold i årsplanen:</a:t>
            </a:r>
          </a:p>
        </p:txBody>
      </p:sp>
    </p:spTree>
    <p:extLst>
      <p:ext uri="{BB962C8B-B14F-4D97-AF65-F5344CB8AC3E}">
        <p14:creationId xmlns:p14="http://schemas.microsoft.com/office/powerpoint/2010/main" val="546073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A1DBE3-2055-4DF2-8B09-33F2C7A776E6}"/>
              </a:ext>
            </a:extLst>
          </p:cNvPr>
          <p:cNvSpPr>
            <a:spLocks noGrp="1"/>
          </p:cNvSpPr>
          <p:nvPr>
            <p:ph type="title"/>
          </p:nvPr>
        </p:nvSpPr>
        <p:spPr/>
        <p:txBody>
          <a:bodyPr>
            <a:normAutofit/>
          </a:bodyPr>
          <a:lstStyle/>
          <a:p>
            <a:r>
              <a:rPr lang="nb-NO" dirty="0"/>
              <a:t>Samarbeid mellom hjemmet og barnehagen</a:t>
            </a:r>
          </a:p>
        </p:txBody>
      </p:sp>
      <p:sp>
        <p:nvSpPr>
          <p:cNvPr id="3" name="Plassholder for innhold 2">
            <a:extLst>
              <a:ext uri="{FF2B5EF4-FFF2-40B4-BE49-F238E27FC236}">
                <a16:creationId xmlns:a16="http://schemas.microsoft.com/office/drawing/2014/main" id="{311DB169-3514-4809-9E2D-E06994E4F7EE}"/>
              </a:ext>
            </a:extLst>
          </p:cNvPr>
          <p:cNvSpPr>
            <a:spLocks noGrp="1"/>
          </p:cNvSpPr>
          <p:nvPr>
            <p:ph idx="1"/>
          </p:nvPr>
        </p:nvSpPr>
        <p:spPr>
          <a:xfrm>
            <a:off x="3786674" y="1123837"/>
            <a:ext cx="6868885" cy="5164996"/>
          </a:xfrm>
        </p:spPr>
        <p:txBody>
          <a:bodyPr>
            <a:normAutofit/>
          </a:bodyPr>
          <a:lstStyle/>
          <a:p>
            <a:pPr marL="0" indent="0">
              <a:buNone/>
            </a:pPr>
            <a:r>
              <a:rPr lang="nb-NO" sz="1700" dirty="0"/>
              <a:t>Foreldre er våre viktigste samarbeidspartnere i arbeidet med å skape gode barnehagedager for hvert barn.</a:t>
            </a:r>
          </a:p>
          <a:p>
            <a:pPr marL="0" indent="0">
              <a:buNone/>
            </a:pPr>
            <a:r>
              <a:rPr lang="nb-NO" sz="1700" dirty="0">
                <a:effectLst/>
                <a:ea typeface="Calibri" panose="020F0502020204030204" pitchFamily="34" charset="0"/>
                <a:cs typeface="Georgia" panose="02040502050405020303" pitchFamily="18" charset="0"/>
              </a:rPr>
              <a:t>Det holdes foreldremøte etter oppstart av nytt barnehageår. Der gis det informasjon om planer og barnegruppas sammensetting. Det legges opp til åpne diskusjoner og meningsutvekslinger om barnehagens innhold. </a:t>
            </a:r>
            <a:endParaRPr lang="nb-NO" sz="1700" dirty="0">
              <a:effectLst/>
              <a:ea typeface="Calibri" panose="020F0502020204030204" pitchFamily="34" charset="0"/>
            </a:endParaRPr>
          </a:p>
          <a:p>
            <a:pPr marL="0" indent="0">
              <a:buNone/>
            </a:pPr>
            <a:r>
              <a:rPr lang="nb-NO" sz="1700" dirty="0">
                <a:effectLst/>
                <a:ea typeface="Calibri" panose="020F0502020204030204" pitchFamily="34" charset="0"/>
                <a:cs typeface="Georgia" panose="02040502050405020303" pitchFamily="18" charset="0"/>
              </a:rPr>
              <a:t>På høsten og våren gis det individuelle foreldresamtaler, og ellers i året ved behov. Alle foreldre skal ha minst en foreldresamtale i løpet av året.</a:t>
            </a:r>
            <a:endParaRPr lang="nb-NO" sz="1700" dirty="0">
              <a:effectLst/>
              <a:ea typeface="Calibri" panose="020F0502020204030204" pitchFamily="34" charset="0"/>
            </a:endParaRPr>
          </a:p>
          <a:p>
            <a:pPr marL="0" indent="0">
              <a:buNone/>
            </a:pPr>
            <a:r>
              <a:rPr lang="nb-NO" sz="1700" dirty="0">
                <a:effectLst/>
                <a:ea typeface="Calibri" panose="020F0502020204030204" pitchFamily="34" charset="0"/>
                <a:cs typeface="Georgia" panose="02040502050405020303" pitchFamily="18" charset="0"/>
              </a:rPr>
              <a:t>Når foreldre og barn kommer til barnehagen, eller hentes, er det viktig at de blir møtt av barnehagens personale. Dette er en viktig del av barnet og foreldrenes daglige møte med barnehagen og for utveksling av beskjeder og informasjon.</a:t>
            </a:r>
            <a:endParaRPr lang="nb-NO" sz="1700" dirty="0">
              <a:effectLst/>
              <a:ea typeface="Calibri" panose="020F0502020204030204" pitchFamily="34" charset="0"/>
            </a:endParaRPr>
          </a:p>
          <a:p>
            <a:pPr marL="0" indent="0">
              <a:buNone/>
            </a:pPr>
            <a:r>
              <a:rPr lang="nb-NO" sz="1700" dirty="0">
                <a:effectLst/>
                <a:ea typeface="Calibri" panose="020F0502020204030204" pitchFamily="34" charset="0"/>
                <a:cs typeface="Georgia" panose="02040502050405020303" pitchFamily="18" charset="0"/>
              </a:rPr>
              <a:t>Forøvrig er den daglige kontakten mellom foreldre og personalet veldig viktig, og vi setter alltid pris på at foreldrene gir oss tilbakemelding. </a:t>
            </a:r>
          </a:p>
          <a:p>
            <a:pPr marL="0" indent="0">
              <a:buNone/>
            </a:pPr>
            <a:r>
              <a:rPr lang="nb-NO" sz="1700" dirty="0">
                <a:effectLst/>
                <a:ea typeface="Calibri" panose="020F0502020204030204" pitchFamily="34" charset="0"/>
                <a:cs typeface="Georgia" panose="02040502050405020303" pitchFamily="18" charset="0"/>
              </a:rPr>
              <a:t>Et godt samarbeid er avhengig av at både personalet og foreldre viser åpenhet og samarbeidsvilje, og vi som personalet er alltid åpne for å lytte til foreldrenes ideer, tanker og bekymringer.</a:t>
            </a:r>
            <a:endParaRPr lang="nb-NO" sz="1700" dirty="0">
              <a:effectLst/>
              <a:ea typeface="Calibri" panose="020F0502020204030204" pitchFamily="34" charset="0"/>
            </a:endParaRPr>
          </a:p>
          <a:p>
            <a:pPr marL="0" indent="0">
              <a:buNone/>
            </a:pPr>
            <a:endParaRPr lang="nb-NO" sz="1700" dirty="0"/>
          </a:p>
        </p:txBody>
      </p:sp>
    </p:spTree>
    <p:extLst>
      <p:ext uri="{BB962C8B-B14F-4D97-AF65-F5344CB8AC3E}">
        <p14:creationId xmlns:p14="http://schemas.microsoft.com/office/powerpoint/2010/main" val="527600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05ABA67F-A951-44C9-AE2F-BE1C80D61422}"/>
              </a:ext>
            </a:extLst>
          </p:cNvPr>
          <p:cNvSpPr>
            <a:spLocks noGrp="1"/>
          </p:cNvSpPr>
          <p:nvPr/>
        </p:nvSpPr>
        <p:spPr>
          <a:xfrm>
            <a:off x="-3662532" y="2703576"/>
            <a:ext cx="10909640" cy="124939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a:lstStyle>
          <a:p>
            <a:pPr algn="ctr">
              <a:lnSpc>
                <a:spcPct val="90000"/>
              </a:lnSpc>
              <a:spcAft>
                <a:spcPts val="600"/>
              </a:spcAft>
            </a:pPr>
            <a:r>
              <a:rPr lang="en-US" sz="2000" kern="1200" dirty="0">
                <a:solidFill>
                  <a:schemeClr val="bg1"/>
                </a:solidFill>
                <a:ea typeface="+mj-ea"/>
                <a:cs typeface="+mj-cs"/>
              </a:rPr>
              <a:t>FORVENTNINGER</a:t>
            </a:r>
          </a:p>
        </p:txBody>
      </p:sp>
      <p:sp>
        <p:nvSpPr>
          <p:cNvPr id="2" name="TekstSylinder 1">
            <a:extLst>
              <a:ext uri="{FF2B5EF4-FFF2-40B4-BE49-F238E27FC236}">
                <a16:creationId xmlns:a16="http://schemas.microsoft.com/office/drawing/2014/main" id="{B756C2C1-AAC7-1011-FD11-7E414CD294D3}"/>
              </a:ext>
            </a:extLst>
          </p:cNvPr>
          <p:cNvSpPr txBox="1"/>
          <p:nvPr/>
        </p:nvSpPr>
        <p:spPr>
          <a:xfrm>
            <a:off x="3657600" y="578255"/>
            <a:ext cx="2845837" cy="5601533"/>
          </a:xfrm>
          <a:prstGeom prst="rect">
            <a:avLst/>
          </a:prstGeom>
          <a:noFill/>
        </p:spPr>
        <p:txBody>
          <a:bodyPr wrap="square" rtlCol="0">
            <a:spAutoFit/>
          </a:bodyPr>
          <a:lstStyle/>
          <a:p>
            <a:pPr marL="0" algn="ctr" rtl="0" eaLnBrk="1" fontAlgn="t" latinLnBrk="0" hangingPunct="1">
              <a:spcBef>
                <a:spcPts val="0"/>
              </a:spcBef>
              <a:spcAft>
                <a:spcPts val="0"/>
              </a:spcAft>
            </a:pPr>
            <a:r>
              <a:rPr lang="nb-NO" sz="1600" b="1" i="0" u="none" strike="noStrike" kern="1200" dirty="0">
                <a:solidFill>
                  <a:srgbClr val="000000"/>
                </a:solidFill>
                <a:effectLst/>
                <a:latin typeface="Corbel" panose="020B0503020204020204" pitchFamily="34" charset="0"/>
              </a:rPr>
              <a:t>     </a:t>
            </a:r>
            <a:r>
              <a:rPr lang="nb-NO" b="1" i="0" u="none" strike="noStrike" kern="1200" dirty="0">
                <a:solidFill>
                  <a:srgbClr val="000000"/>
                </a:solidFill>
                <a:effectLst/>
                <a:latin typeface="Corbel" panose="020B0503020204020204" pitchFamily="34" charset="0"/>
              </a:rPr>
              <a:t>Av barnehagen kan dere              forvente:   </a:t>
            </a:r>
            <a:endParaRPr lang="nb-NO"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nb-NO" sz="1600" b="0" i="0" u="none" strike="noStrike" kern="1200" dirty="0">
                <a:solidFill>
                  <a:srgbClr val="000000"/>
                </a:solidFill>
                <a:effectLst/>
                <a:latin typeface="Corbel" panose="020B0503020204020204" pitchFamily="34" charset="0"/>
              </a:rPr>
              <a:t>At vi ser barna og alltid har deres beste i fokus. </a:t>
            </a:r>
            <a:br>
              <a:rPr lang="nb-NO" sz="1600" b="0" i="0" u="none" strike="noStrike" kern="1200" dirty="0">
                <a:solidFill>
                  <a:srgbClr val="000000"/>
                </a:solidFill>
                <a:effectLst/>
                <a:latin typeface="Corbel" panose="020B0503020204020204" pitchFamily="34" charset="0"/>
              </a:rPr>
            </a:br>
            <a:r>
              <a:rPr lang="nb-NO" sz="1600" b="0" i="0" u="none" strike="noStrike" kern="1200" dirty="0">
                <a:solidFill>
                  <a:srgbClr val="000000"/>
                </a:solidFill>
                <a:effectLst/>
                <a:latin typeface="Corbel" panose="020B0503020204020204" pitchFamily="34" charset="0"/>
              </a:rPr>
              <a:t>At vi gir av oss selv til ungene og gir dem omsorg og nærhet. </a:t>
            </a:r>
            <a:endParaRPr lang="nb-NO" sz="16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nb-NO" sz="1600" b="0" i="0" u="none" strike="noStrike" kern="1200" dirty="0">
                <a:solidFill>
                  <a:srgbClr val="000000"/>
                </a:solidFill>
                <a:effectLst/>
                <a:latin typeface="Corbel" panose="020B0503020204020204" pitchFamily="34" charset="0"/>
              </a:rPr>
              <a:t>At vi daglig oppdaterer dere på dagens små og store hendelser. </a:t>
            </a:r>
            <a:endParaRPr lang="nb-NO" sz="16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nb-NO" sz="1600" b="0" i="0" u="none" strike="noStrike" kern="1200" dirty="0">
                <a:solidFill>
                  <a:srgbClr val="000000"/>
                </a:solidFill>
                <a:effectLst/>
                <a:latin typeface="Corbel" panose="020B0503020204020204" pitchFamily="34" charset="0"/>
              </a:rPr>
              <a:t>At dere skal kunne komme til oss med det dere har på hjertet og samtidig bli møtt på en god måte. </a:t>
            </a:r>
            <a:endParaRPr lang="nb-NO" sz="16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nb-NO" sz="1600" b="0" i="0" u="none" strike="noStrike" kern="1200" dirty="0">
                <a:solidFill>
                  <a:srgbClr val="000000"/>
                </a:solidFill>
                <a:effectLst/>
                <a:latin typeface="Corbel" panose="020B0503020204020204" pitchFamily="34" charset="0"/>
              </a:rPr>
              <a:t>At vi holder oss faglig oppdaterte, og reflekterer over vår egen praksis. At vi tar vare på barnas eiendeler. </a:t>
            </a:r>
            <a:endParaRPr lang="nb-NO" sz="16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nb-NO" sz="1600" b="0" i="0" u="none" strike="noStrike" kern="1200" dirty="0">
                <a:solidFill>
                  <a:srgbClr val="000000"/>
                </a:solidFill>
                <a:effectLst/>
                <a:latin typeface="Corbel" panose="020B0503020204020204" pitchFamily="34" charset="0"/>
              </a:rPr>
              <a:t>At vi følger opp tilbakemeldinger fra dere på best mulig måte.</a:t>
            </a:r>
            <a:endParaRPr lang="nb-NO" sz="1600" b="0" i="0" u="none" strike="noStrike" dirty="0">
              <a:effectLst/>
              <a:latin typeface="Arial" panose="020B0604020202020204" pitchFamily="34" charset="0"/>
            </a:endParaRPr>
          </a:p>
          <a:p>
            <a:endParaRPr lang="nb-NO" dirty="0"/>
          </a:p>
        </p:txBody>
      </p:sp>
      <p:sp>
        <p:nvSpPr>
          <p:cNvPr id="3" name="TekstSylinder 2">
            <a:extLst>
              <a:ext uri="{FF2B5EF4-FFF2-40B4-BE49-F238E27FC236}">
                <a16:creationId xmlns:a16="http://schemas.microsoft.com/office/drawing/2014/main" id="{EDF89FA3-E96A-27AF-F151-598AA188AE29}"/>
              </a:ext>
            </a:extLst>
          </p:cNvPr>
          <p:cNvSpPr txBox="1"/>
          <p:nvPr/>
        </p:nvSpPr>
        <p:spPr>
          <a:xfrm>
            <a:off x="7592339" y="578255"/>
            <a:ext cx="4192223" cy="5293757"/>
          </a:xfrm>
          <a:prstGeom prst="rect">
            <a:avLst/>
          </a:prstGeom>
          <a:noFill/>
        </p:spPr>
        <p:txBody>
          <a:bodyPr wrap="square" rtlCol="0">
            <a:spAutoFit/>
          </a:bodyPr>
          <a:lstStyle/>
          <a:p>
            <a:pPr marL="0" algn="ctr" rtl="0" eaLnBrk="1" fontAlgn="t" latinLnBrk="0" hangingPunct="1">
              <a:spcBef>
                <a:spcPts val="0"/>
              </a:spcBef>
              <a:spcAft>
                <a:spcPts val="0"/>
              </a:spcAft>
            </a:pPr>
            <a:r>
              <a:rPr lang="nb-NO" sz="1600" b="1" i="0" u="none" strike="noStrike" kern="1200" dirty="0">
                <a:solidFill>
                  <a:srgbClr val="000000"/>
                </a:solidFill>
                <a:effectLst/>
                <a:latin typeface="Corbel" panose="020B0503020204020204" pitchFamily="34" charset="0"/>
              </a:rPr>
              <a:t>       </a:t>
            </a:r>
            <a:r>
              <a:rPr lang="nb-NO" b="1" i="0" u="none" strike="noStrike" kern="1200" dirty="0">
                <a:solidFill>
                  <a:srgbClr val="000000"/>
                </a:solidFill>
                <a:effectLst/>
                <a:latin typeface="Corbel" panose="020B0503020204020204" pitchFamily="34" charset="0"/>
              </a:rPr>
              <a:t>Av foreldrene forventer vi:</a:t>
            </a:r>
            <a:endParaRPr lang="nb-NO"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nb-NO" sz="1600" b="0" i="0" u="none" strike="noStrike" kern="1200" dirty="0">
                <a:solidFill>
                  <a:srgbClr val="000000"/>
                </a:solidFill>
                <a:effectLst/>
                <a:latin typeface="Corbel" panose="020B0503020204020204" pitchFamily="34" charset="0"/>
              </a:rPr>
              <a:t>At dere leser, gjør dere kjent med og følger opp den informasjonen og de planene som fins på hjemmesiden og på </a:t>
            </a:r>
            <a:r>
              <a:rPr lang="nb-NO" sz="1600" b="0" i="0" u="none" strike="noStrike" kern="1200" dirty="0" err="1">
                <a:solidFill>
                  <a:srgbClr val="000000"/>
                </a:solidFill>
                <a:effectLst/>
                <a:latin typeface="Corbel" panose="020B0503020204020204" pitchFamily="34" charset="0"/>
              </a:rPr>
              <a:t>Kidplan</a:t>
            </a:r>
            <a:r>
              <a:rPr lang="nb-NO" sz="1600" b="0" i="0" u="none" strike="noStrike" kern="1200" dirty="0">
                <a:solidFill>
                  <a:srgbClr val="000000"/>
                </a:solidFill>
                <a:effectLst/>
                <a:latin typeface="Corbel" panose="020B0503020204020204" pitchFamily="34" charset="0"/>
              </a:rPr>
              <a:t>. </a:t>
            </a:r>
            <a:endParaRPr lang="nb-NO" sz="16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nb-NO" sz="1600" b="0" i="0" u="none" strike="noStrike" kern="1200" dirty="0">
                <a:solidFill>
                  <a:srgbClr val="000000"/>
                </a:solidFill>
                <a:effectLst/>
                <a:latin typeface="Corbel" panose="020B0503020204020204" pitchFamily="34" charset="0"/>
              </a:rPr>
              <a:t>At dere gir oss beskjed om ting som er viktige i barnas hverdag. På den måten kan vi møte barna på best mulig måte. </a:t>
            </a:r>
            <a:endParaRPr lang="nb-NO" sz="16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nb-NO" sz="1600" b="0" i="0" u="none" strike="noStrike" kern="1200" dirty="0">
                <a:solidFill>
                  <a:srgbClr val="000000"/>
                </a:solidFill>
                <a:effectLst/>
                <a:latin typeface="Corbel" panose="020B0503020204020204" pitchFamily="34" charset="0"/>
              </a:rPr>
              <a:t>At dere passer på at det er klær og skotøy til vær og føre i barnehagen, og nok skiftetøy i kurven som passer til årstiden. Det forventes at dette sjekkes daglig. </a:t>
            </a:r>
            <a:endParaRPr lang="nb-NO" sz="16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nb-NO" sz="1600" b="0" i="0" u="none" strike="noStrike" kern="1200" dirty="0">
                <a:solidFill>
                  <a:srgbClr val="000000"/>
                </a:solidFill>
                <a:effectLst/>
                <a:latin typeface="Corbel" panose="020B0503020204020204" pitchFamily="34" charset="0"/>
              </a:rPr>
              <a:t>At dere merker barnas klær. </a:t>
            </a:r>
            <a:endParaRPr lang="nb-NO" sz="16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nb-NO" sz="1600" b="0" i="0" u="none" strike="noStrike" kern="1200" dirty="0">
                <a:solidFill>
                  <a:srgbClr val="000000"/>
                </a:solidFill>
                <a:effectLst/>
                <a:latin typeface="Corbel" panose="020B0503020204020204" pitchFamily="34" charset="0"/>
              </a:rPr>
              <a:t>At dere forholder dere til barnehagens åpningstider, og deltar på våre arrangementer, foreldremøter, etc. </a:t>
            </a:r>
            <a:endParaRPr lang="nb-NO" sz="16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nb-NO" sz="1600" b="0" i="0" u="none" strike="noStrike" kern="1200" dirty="0">
                <a:solidFill>
                  <a:srgbClr val="000000"/>
                </a:solidFill>
                <a:effectLst/>
                <a:latin typeface="Corbel" panose="020B0503020204020204" pitchFamily="34" charset="0"/>
              </a:rPr>
              <a:t>At dere gir oss tilbakemelding når vi gjør noe som er bra/positivt, eller om det er noe dere misliker eller er uenige med barnehagen om. Det er vi som kan gjøre noe med det, ikke naboen.</a:t>
            </a:r>
            <a:endParaRPr lang="nb-NO" sz="1600" b="0" i="0" u="none" strike="noStrike" dirty="0">
              <a:effectLst/>
              <a:latin typeface="Arial" panose="020B0604020202020204" pitchFamily="34" charset="0"/>
            </a:endParaRPr>
          </a:p>
          <a:p>
            <a:endParaRPr lang="nb-NO" dirty="0"/>
          </a:p>
        </p:txBody>
      </p:sp>
      <p:sp>
        <p:nvSpPr>
          <p:cNvPr id="9" name="Halv ramme 8">
            <a:extLst>
              <a:ext uri="{FF2B5EF4-FFF2-40B4-BE49-F238E27FC236}">
                <a16:creationId xmlns:a16="http://schemas.microsoft.com/office/drawing/2014/main" id="{524A1573-062A-37B9-8692-D9832A1B7865}"/>
              </a:ext>
            </a:extLst>
          </p:cNvPr>
          <p:cNvSpPr/>
          <p:nvPr/>
        </p:nvSpPr>
        <p:spPr>
          <a:xfrm>
            <a:off x="7542907" y="578255"/>
            <a:ext cx="401217" cy="419877"/>
          </a:xfrm>
          <a:prstGeom prst="halfFrame">
            <a:avLst/>
          </a:prstGeom>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1" name="Halv ramme 10">
            <a:extLst>
              <a:ext uri="{FF2B5EF4-FFF2-40B4-BE49-F238E27FC236}">
                <a16:creationId xmlns:a16="http://schemas.microsoft.com/office/drawing/2014/main" id="{0699985C-315C-0770-1702-41763D0D5FCC}"/>
              </a:ext>
            </a:extLst>
          </p:cNvPr>
          <p:cNvSpPr/>
          <p:nvPr/>
        </p:nvSpPr>
        <p:spPr>
          <a:xfrm rot="10800000">
            <a:off x="6151652" y="5452135"/>
            <a:ext cx="401217" cy="419877"/>
          </a:xfrm>
          <a:prstGeom prst="halfFrame">
            <a:avLst/>
          </a:prstGeom>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2" name="Halv ramme 11">
            <a:extLst>
              <a:ext uri="{FF2B5EF4-FFF2-40B4-BE49-F238E27FC236}">
                <a16:creationId xmlns:a16="http://schemas.microsoft.com/office/drawing/2014/main" id="{3926A08F-B553-5EEF-871E-85173A016FE1}"/>
              </a:ext>
            </a:extLst>
          </p:cNvPr>
          <p:cNvSpPr/>
          <p:nvPr/>
        </p:nvSpPr>
        <p:spPr>
          <a:xfrm rot="5400000">
            <a:off x="6340650" y="575440"/>
            <a:ext cx="401217" cy="419877"/>
          </a:xfrm>
          <a:prstGeom prst="halfFrame">
            <a:avLst/>
          </a:prstGeom>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3" name="Halv ramme 12">
            <a:extLst>
              <a:ext uri="{FF2B5EF4-FFF2-40B4-BE49-F238E27FC236}">
                <a16:creationId xmlns:a16="http://schemas.microsoft.com/office/drawing/2014/main" id="{0A42ACB6-7392-98BF-D6B4-E6081E5036A4}"/>
              </a:ext>
            </a:extLst>
          </p:cNvPr>
          <p:cNvSpPr/>
          <p:nvPr/>
        </p:nvSpPr>
        <p:spPr>
          <a:xfrm rot="16200000">
            <a:off x="7552237" y="5442805"/>
            <a:ext cx="401217" cy="419877"/>
          </a:xfrm>
          <a:prstGeom prst="halfFrame">
            <a:avLst/>
          </a:prstGeom>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Tree>
    <p:extLst>
      <p:ext uri="{BB962C8B-B14F-4D97-AF65-F5344CB8AC3E}">
        <p14:creationId xmlns:p14="http://schemas.microsoft.com/office/powerpoint/2010/main" val="1294879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E91BB2FF-9706-4080-A71D-D23A7EC8097D}"/>
              </a:ext>
            </a:extLst>
          </p:cNvPr>
          <p:cNvSpPr>
            <a:spLocks noGrp="1"/>
          </p:cNvSpPr>
          <p:nvPr>
            <p:ph type="title"/>
          </p:nvPr>
        </p:nvSpPr>
        <p:spPr>
          <a:xfrm>
            <a:off x="113460" y="552091"/>
            <a:ext cx="3600860" cy="5431536"/>
          </a:xfrm>
        </p:spPr>
        <p:txBody>
          <a:bodyPr>
            <a:normAutofit/>
          </a:bodyPr>
          <a:lstStyle/>
          <a:p>
            <a:br>
              <a:rPr lang="nb-NO" sz="4600" b="1" u="none" strike="noStrike" kern="0" dirty="0">
                <a:effectLst/>
                <a:latin typeface="Cambria" panose="02040503050406030204" pitchFamily="18" charset="0"/>
                <a:ea typeface="Times New Roman" panose="02020603050405020304" pitchFamily="18" charset="0"/>
                <a:cs typeface="Times New Roman" panose="02020603050405020304" pitchFamily="18" charset="0"/>
              </a:rPr>
            </a:br>
            <a:r>
              <a:rPr lang="nb-NO" sz="4600" b="1" u="none" strike="noStrike" kern="0" dirty="0">
                <a:effectLst/>
                <a:ea typeface="Times New Roman" panose="02020603050405020304" pitchFamily="18" charset="0"/>
                <a:cs typeface="Times New Roman" panose="02020603050405020304" pitchFamily="18" charset="0"/>
              </a:rPr>
              <a:t>Sykdom i barnehagen</a:t>
            </a:r>
            <a:br>
              <a:rPr lang="nb-NO" sz="4600" b="1" u="sng" kern="0" dirty="0">
                <a:effectLst/>
                <a:latin typeface="Tahoma" panose="020B0604030504040204" pitchFamily="34" charset="0"/>
                <a:ea typeface="Times New Roman" panose="02020603050405020304" pitchFamily="18" charset="0"/>
                <a:cs typeface="Times New Roman" panose="02020603050405020304" pitchFamily="18" charset="0"/>
              </a:rPr>
            </a:br>
            <a:endParaRPr lang="nb-NO" sz="4600" dirty="0"/>
          </a:p>
        </p:txBody>
      </p:sp>
      <p:sp>
        <p:nvSpPr>
          <p:cNvPr id="3" name="Plassholder for innhold 2">
            <a:extLst>
              <a:ext uri="{FF2B5EF4-FFF2-40B4-BE49-F238E27FC236}">
                <a16:creationId xmlns:a16="http://schemas.microsoft.com/office/drawing/2014/main" id="{A279A837-B7DB-48E6-82B8-018AF115F572}"/>
              </a:ext>
            </a:extLst>
          </p:cNvPr>
          <p:cNvSpPr>
            <a:spLocks noGrp="1"/>
          </p:cNvSpPr>
          <p:nvPr>
            <p:ph idx="1"/>
          </p:nvPr>
        </p:nvSpPr>
        <p:spPr>
          <a:xfrm>
            <a:off x="4105799" y="200381"/>
            <a:ext cx="6573148" cy="6134956"/>
          </a:xfrm>
        </p:spPr>
        <p:txBody>
          <a:bodyPr anchor="ctr">
            <a:normAutofit/>
          </a:bodyPr>
          <a:lstStyle/>
          <a:p>
            <a:pPr marL="0" indent="0">
              <a:buNone/>
            </a:pPr>
            <a:endParaRPr lang="nb-NO" sz="1900" dirty="0">
              <a:effectLst/>
              <a:latin typeface="Arial" panose="020B0604020202020204" pitchFamily="34" charset="0"/>
              <a:ea typeface="Calibri" panose="020F0502020204030204" pitchFamily="34" charset="0"/>
            </a:endParaRPr>
          </a:p>
          <a:p>
            <a:pPr marL="0" indent="0">
              <a:buNone/>
            </a:pPr>
            <a:r>
              <a:rPr lang="nb-NO" sz="1400" dirty="0"/>
              <a:t>▪ En del av hverdagen for barn og voksne i barnehagen er hvordan vi skal forholde oss når barna blir syke. Når det gjelder barns sykdom avgjør barnets allmenntilstand hvorvidt barnet kan være i barnehagen. Dette med unntak av febersyke barn og i situasjoner som forutsetter forholdsregler for smitte av andre barn og voksne f.eks. barnesykdommer, omgangssyke og diaré. </a:t>
            </a:r>
          </a:p>
          <a:p>
            <a:pPr marL="0" indent="0">
              <a:buNone/>
            </a:pPr>
            <a:br>
              <a:rPr lang="nb-NO" sz="1400" dirty="0"/>
            </a:br>
            <a:r>
              <a:rPr lang="nb-NO" sz="1400" dirty="0"/>
              <a:t>▪ Ved andre sykdommer blant barna tar personalet utgangspunkt i Helsedirektoratets retningslinjer for barnehager. Det viktigste er derfor at vi i en slik situasjon har en god kontakt med dere som foreldre, slik at vi sammen kan vurdere hva som er det beste både for det barnet som er sykt, og for de andre barna i gruppen, dersom det er fare for smitte. </a:t>
            </a:r>
          </a:p>
          <a:p>
            <a:pPr marL="0" indent="0">
              <a:buNone/>
            </a:pPr>
            <a:br>
              <a:rPr lang="nb-NO" sz="1400" dirty="0"/>
            </a:br>
            <a:r>
              <a:rPr lang="nb-NO" sz="1400" dirty="0"/>
              <a:t>▪ Ved feber skal barna ha </a:t>
            </a:r>
            <a:r>
              <a:rPr lang="nb-NO" sz="1400" dirty="0" err="1"/>
              <a:t>èn</a:t>
            </a:r>
            <a:r>
              <a:rPr lang="nb-NO" sz="1400" dirty="0"/>
              <a:t> feberfri dag før de returnerer til barnehagen. </a:t>
            </a:r>
          </a:p>
          <a:p>
            <a:pPr marL="0" indent="0">
              <a:buNone/>
            </a:pPr>
            <a:br>
              <a:rPr lang="nb-NO" sz="1400" dirty="0"/>
            </a:br>
            <a:r>
              <a:rPr lang="nb-NO" sz="1400" dirty="0"/>
              <a:t>▪ Ved oppkast/</a:t>
            </a:r>
            <a:r>
              <a:rPr lang="nb-NO" sz="1400" dirty="0" err="1"/>
              <a:t>diarè</a:t>
            </a:r>
            <a:r>
              <a:rPr lang="nb-NO" sz="1400" dirty="0"/>
              <a:t> skal barnet være hjemme 48 timer etter siste symptom. </a:t>
            </a:r>
            <a:br>
              <a:rPr lang="nb-NO" sz="1400" dirty="0"/>
            </a:br>
            <a:br>
              <a:rPr lang="nb-NO" sz="1400" dirty="0"/>
            </a:br>
            <a:r>
              <a:rPr lang="nb-NO" sz="1400" dirty="0"/>
              <a:t>▪ Ved sykdom i personalet er det ikke bestandig vi har tilgjengelige vikarer å sette inn. Konsekvensene av dette er at planer og opplegg kanskje må utsettes/endres. Ved høyt fravær kan det være at barnehagen må redusere åpningstiden. Det skal alltid være en forsvarlig drift.</a:t>
            </a:r>
            <a:endParaRPr lang="nb-NO" sz="1900" dirty="0"/>
          </a:p>
        </p:txBody>
      </p:sp>
      <p:pic>
        <p:nvPicPr>
          <p:cNvPr id="4" name="Bilde 3" descr="syl, Gummy Monsters">
            <a:extLst>
              <a:ext uri="{FF2B5EF4-FFF2-40B4-BE49-F238E27FC236}">
                <a16:creationId xmlns:a16="http://schemas.microsoft.com/office/drawing/2014/main" id="{416E1DA1-5CAA-7C6F-CD9E-4E3FFBB8E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0808" y="5153891"/>
            <a:ext cx="1279236" cy="1279236"/>
          </a:xfrm>
          <a:prstGeom prst="rect">
            <a:avLst/>
          </a:prstGeom>
          <a:effectLst>
            <a:outerShdw blurRad="50800" dist="50800" dir="5400000" algn="ctr" rotWithShape="0">
              <a:schemeClr val="accent1"/>
            </a:outerShdw>
          </a:effectLst>
        </p:spPr>
      </p:pic>
    </p:spTree>
    <p:extLst>
      <p:ext uri="{BB962C8B-B14F-4D97-AF65-F5344CB8AC3E}">
        <p14:creationId xmlns:p14="http://schemas.microsoft.com/office/powerpoint/2010/main" val="613885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lassholder for innhold 2">
            <a:extLst>
              <a:ext uri="{FF2B5EF4-FFF2-40B4-BE49-F238E27FC236}">
                <a16:creationId xmlns:a16="http://schemas.microsoft.com/office/drawing/2014/main" id="{AC256CAB-1D32-4634-8EB6-8D2FDA73F23A}"/>
              </a:ext>
            </a:extLst>
          </p:cNvPr>
          <p:cNvSpPr>
            <a:spLocks noGrp="1"/>
          </p:cNvSpPr>
          <p:nvPr>
            <p:ph idx="1"/>
          </p:nvPr>
        </p:nvSpPr>
        <p:spPr>
          <a:xfrm>
            <a:off x="4572000" y="365760"/>
            <a:ext cx="6781799" cy="6035039"/>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800"/>
              </a:spcAft>
              <a:buNone/>
            </a:pPr>
            <a:endParaRPr lang="nb-NO" sz="1200" dirty="0">
              <a:effectLst/>
              <a:ea typeface="Calibri" panose="020F0502020204030204" pitchFamily="34" charset="0"/>
              <a:cs typeface="Times New Roman" panose="02020603050405020304" pitchFamily="18" charset="0"/>
            </a:endParaRPr>
          </a:p>
          <a:p>
            <a:pPr marL="0" indent="0">
              <a:lnSpc>
                <a:spcPct val="110000"/>
              </a:lnSpc>
              <a:spcAft>
                <a:spcPts val="800"/>
              </a:spcAft>
              <a:buNone/>
            </a:pPr>
            <a:r>
              <a:rPr lang="nb-NO" sz="1200" dirty="0">
                <a:effectLst/>
                <a:ea typeface="Calibri" panose="020F0502020204030204" pitchFamily="34" charset="0"/>
                <a:cs typeface="Times New Roman" panose="02020603050405020304" pitchFamily="18" charset="0"/>
              </a:rPr>
              <a:t>På foreldremøte hver høst velges en foreldrerepresentant og en vara. Disse skal delta på foreldrerådsmøter og sitte i barnehagens samarbeidsutvalg.</a:t>
            </a:r>
            <a:br>
              <a:rPr lang="nb-NO" sz="1200" dirty="0">
                <a:effectLst/>
                <a:ea typeface="Calibri" panose="020F0502020204030204" pitchFamily="34" charset="0"/>
                <a:cs typeface="Times New Roman" panose="02020603050405020304" pitchFamily="18" charset="0"/>
              </a:rPr>
            </a:br>
            <a:r>
              <a:rPr lang="nb-NO" sz="1200" dirty="0">
                <a:effectLst/>
                <a:ea typeface="Calibri" panose="020F0502020204030204" pitchFamily="34" charset="0"/>
                <a:cs typeface="Times New Roman" panose="02020603050405020304" pitchFamily="18" charset="0"/>
              </a:rPr>
              <a:t>FAU for barnehageåret 24/25:</a:t>
            </a:r>
            <a:br>
              <a:rPr lang="nb-NO" sz="1200" dirty="0">
                <a:effectLst/>
                <a:ea typeface="Calibri" panose="020F0502020204030204" pitchFamily="34" charset="0"/>
                <a:cs typeface="Times New Roman" panose="02020603050405020304" pitchFamily="18" charset="0"/>
              </a:rPr>
            </a:br>
            <a:r>
              <a:rPr lang="nb-NO" sz="1200" b="0" i="0" dirty="0">
                <a:effectLst/>
              </a:rPr>
              <a:t>Pernille Birkelund</a:t>
            </a:r>
            <a:br>
              <a:rPr lang="nb-NO" sz="1200" dirty="0">
                <a:effectLst/>
                <a:ea typeface="Calibri" panose="020F0502020204030204" pitchFamily="34" charset="0"/>
                <a:cs typeface="Times New Roman" panose="02020603050405020304" pitchFamily="18" charset="0"/>
              </a:rPr>
            </a:br>
            <a:r>
              <a:rPr lang="nb-NO" sz="1200" dirty="0">
                <a:effectLst/>
                <a:ea typeface="Calibri" panose="020F0502020204030204" pitchFamily="34" charset="0"/>
                <a:cs typeface="Times New Roman" panose="02020603050405020304" pitchFamily="18" charset="0"/>
              </a:rPr>
              <a:t>Siri Listau Johansen (vara)</a:t>
            </a:r>
            <a:br>
              <a:rPr lang="nb-NO" sz="1200" dirty="0">
                <a:effectLst/>
                <a:ea typeface="Calibri" panose="020F0502020204030204" pitchFamily="34" charset="0"/>
                <a:cs typeface="Times New Roman" panose="02020603050405020304" pitchFamily="18" charset="0"/>
              </a:rPr>
            </a:br>
            <a:br>
              <a:rPr lang="nb-NO" sz="1200" dirty="0">
                <a:effectLst/>
                <a:ea typeface="Calibri" panose="020F0502020204030204" pitchFamily="34" charset="0"/>
                <a:cs typeface="Times New Roman" panose="02020603050405020304" pitchFamily="18" charset="0"/>
              </a:rPr>
            </a:br>
            <a:r>
              <a:rPr lang="nb-NO" sz="1200" dirty="0">
                <a:effectLst/>
                <a:ea typeface="Calibri" panose="020F0502020204030204" pitchFamily="34" charset="0"/>
                <a:cs typeface="Times New Roman" panose="02020603050405020304" pitchFamily="18" charset="0"/>
              </a:rPr>
              <a:t>Barnehagen skal til enhver tid ha et samarbeidsutvalg (SU). Dette utvalget består av minst to representanter fra foreldregruppa, minst to representanter fra personalgruppa og styrer i barnehagen. SU skal foruten å godkjenne barnehagens årsplan være et organ som viderefører og ivaretar barn og foreldres ønsker, rettigheter og behov i nært samarbeid.</a:t>
            </a:r>
          </a:p>
          <a:p>
            <a:pPr marL="0" indent="0">
              <a:lnSpc>
                <a:spcPct val="110000"/>
              </a:lnSpc>
              <a:spcAft>
                <a:spcPts val="800"/>
              </a:spcAft>
              <a:buNone/>
            </a:pPr>
            <a:br>
              <a:rPr lang="nb-NO" sz="1200" dirty="0">
                <a:ea typeface="Calibri" panose="020F0502020204030204" pitchFamily="34" charset="0"/>
                <a:cs typeface="Times New Roman" panose="02020603050405020304" pitchFamily="18" charset="0"/>
              </a:rPr>
            </a:br>
            <a:r>
              <a:rPr lang="nb-NO" sz="1200" dirty="0">
                <a:highlight>
                  <a:srgbClr val="00FF00"/>
                </a:highlight>
                <a:ea typeface="Calibri" panose="020F0502020204030204" pitchFamily="34" charset="0"/>
                <a:cs typeface="Times New Roman" panose="02020603050405020304" pitchFamily="18" charset="0"/>
              </a:rPr>
              <a:t>Barnehagen har sommerstengt uke 28, 29 og uke 30.</a:t>
            </a:r>
            <a:br>
              <a:rPr lang="nb-NO" sz="1200" dirty="0">
                <a:ea typeface="Calibri" panose="020F0502020204030204" pitchFamily="34" charset="0"/>
                <a:cs typeface="Times New Roman" panose="02020603050405020304" pitchFamily="18" charset="0"/>
              </a:rPr>
            </a:br>
            <a:r>
              <a:rPr lang="nb-NO" sz="1200" dirty="0">
                <a:ea typeface="Calibri" panose="020F0502020204030204" pitchFamily="34" charset="0"/>
                <a:cs typeface="Times New Roman" panose="02020603050405020304" pitchFamily="18" charset="0"/>
              </a:rPr>
              <a:t>Julaften er barnehagen stengt. I romjula er åpningstiden 09.45 – 14.15</a:t>
            </a:r>
            <a:br>
              <a:rPr lang="nb-NO" sz="1200" dirty="0">
                <a:ea typeface="Calibri" panose="020F0502020204030204" pitchFamily="34" charset="0"/>
                <a:cs typeface="Times New Roman" panose="02020603050405020304" pitchFamily="18" charset="0"/>
              </a:rPr>
            </a:br>
            <a:r>
              <a:rPr lang="nb-NO" sz="1200" dirty="0">
                <a:ea typeface="Calibri" panose="020F0502020204030204" pitchFamily="34" charset="0"/>
                <a:cs typeface="Times New Roman" panose="02020603050405020304" pitchFamily="18" charset="0"/>
              </a:rPr>
              <a:t>Nyttårsaften og onsdag før skjærtorsdag stenger barnehagen 12.15</a:t>
            </a:r>
            <a:endParaRPr lang="nb-NO" sz="1200" dirty="0">
              <a:effectLst/>
              <a:ea typeface="Calibri" panose="020F0502020204030204" pitchFamily="34" charset="0"/>
              <a:cs typeface="Times New Roman" panose="02020603050405020304" pitchFamily="18" charset="0"/>
            </a:endParaRPr>
          </a:p>
          <a:p>
            <a:pPr marL="0" indent="0">
              <a:lnSpc>
                <a:spcPct val="110000"/>
              </a:lnSpc>
              <a:spcAft>
                <a:spcPts val="800"/>
              </a:spcAft>
              <a:buNone/>
            </a:pPr>
            <a:br>
              <a:rPr lang="nb-NO" sz="1200" b="1" u="sng" dirty="0">
                <a:ea typeface="Calibri" panose="020F0502020204030204" pitchFamily="34" charset="0"/>
                <a:cs typeface="Times New Roman" panose="02020603050405020304" pitchFamily="18" charset="0"/>
              </a:rPr>
            </a:br>
            <a:r>
              <a:rPr lang="nb-NO" sz="1200" dirty="0">
                <a:effectLst/>
                <a:ea typeface="Calibri" panose="020F0502020204030204" pitchFamily="34" charset="0"/>
                <a:cs typeface="Times New Roman" panose="02020603050405020304" pitchFamily="18" charset="0"/>
              </a:rPr>
              <a:t>Barnehagen er stengt for planlegging, tilrettelegging og evaluering for personalet 5 dager i løpet av et barnehageår. Vi har foreløpig fastsatt 3 av 5 planleggingsdager. Foreldrene har krav på beskjed én måned før vi avvikler plandager.</a:t>
            </a:r>
          </a:p>
          <a:p>
            <a:pPr marL="0" indent="0">
              <a:lnSpc>
                <a:spcPct val="110000"/>
              </a:lnSpc>
              <a:spcAft>
                <a:spcPts val="800"/>
              </a:spcAft>
              <a:buNone/>
            </a:pPr>
            <a:r>
              <a:rPr lang="nb-NO" sz="1200" b="1" dirty="0"/>
              <a:t>ÅRETS PLANLEGGINGSDAGER:</a:t>
            </a:r>
            <a:br>
              <a:rPr lang="nb-NO" sz="1200" dirty="0"/>
            </a:br>
            <a:r>
              <a:rPr lang="nb-NO" sz="1200" dirty="0"/>
              <a:t>15. og 16. august. 22 november og 2. januar</a:t>
            </a:r>
            <a:br>
              <a:rPr lang="nb-NO" sz="1200" dirty="0"/>
            </a:br>
            <a:r>
              <a:rPr lang="nb-NO" sz="1200" dirty="0"/>
              <a:t>Barnehageårets siste planleggingsdager gjennomføres før sommeren(juni) og annonseres i god tid i forveien.</a:t>
            </a:r>
          </a:p>
        </p:txBody>
      </p:sp>
      <p:sp>
        <p:nvSpPr>
          <p:cNvPr id="3" name="TekstSylinder 2">
            <a:extLst>
              <a:ext uri="{FF2B5EF4-FFF2-40B4-BE49-F238E27FC236}">
                <a16:creationId xmlns:a16="http://schemas.microsoft.com/office/drawing/2014/main" id="{D1A612FD-8B80-878B-6B13-727DA9F36182}"/>
              </a:ext>
            </a:extLst>
          </p:cNvPr>
          <p:cNvSpPr txBox="1"/>
          <p:nvPr/>
        </p:nvSpPr>
        <p:spPr>
          <a:xfrm>
            <a:off x="93306" y="1052322"/>
            <a:ext cx="5355771" cy="369332"/>
          </a:xfrm>
          <a:prstGeom prst="rect">
            <a:avLst/>
          </a:prstGeom>
          <a:noFill/>
        </p:spPr>
        <p:txBody>
          <a:bodyPr wrap="square">
            <a:spAutoFit/>
          </a:bodyPr>
          <a:lstStyle/>
          <a:p>
            <a:r>
              <a:rPr lang="nb-NO" sz="1800" dirty="0">
                <a:solidFill>
                  <a:schemeClr val="bg1"/>
                </a:solidFill>
                <a:effectLst/>
                <a:ea typeface="Calibri" panose="020F0502020204030204" pitchFamily="34" charset="0"/>
                <a:cs typeface="Times New Roman" panose="02020603050405020304" pitchFamily="18" charset="0"/>
              </a:rPr>
              <a:t>FORELDRERESPRESENTANTER</a:t>
            </a:r>
            <a:endParaRPr lang="nb-NO" dirty="0">
              <a:solidFill>
                <a:schemeClr val="bg1"/>
              </a:solidFill>
            </a:endParaRPr>
          </a:p>
        </p:txBody>
      </p:sp>
      <p:sp>
        <p:nvSpPr>
          <p:cNvPr id="5" name="Pil: høyre 4">
            <a:extLst>
              <a:ext uri="{FF2B5EF4-FFF2-40B4-BE49-F238E27FC236}">
                <a16:creationId xmlns:a16="http://schemas.microsoft.com/office/drawing/2014/main" id="{A389D414-F859-BA8E-FD83-5F91B8474A3E}"/>
              </a:ext>
            </a:extLst>
          </p:cNvPr>
          <p:cNvSpPr/>
          <p:nvPr/>
        </p:nvSpPr>
        <p:spPr>
          <a:xfrm>
            <a:off x="2645226" y="1381095"/>
            <a:ext cx="625151" cy="31406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6" name="Pil: høyre 5">
            <a:extLst>
              <a:ext uri="{FF2B5EF4-FFF2-40B4-BE49-F238E27FC236}">
                <a16:creationId xmlns:a16="http://schemas.microsoft.com/office/drawing/2014/main" id="{134BFD4C-A776-CFB0-FAC9-BB488925D20C}"/>
              </a:ext>
            </a:extLst>
          </p:cNvPr>
          <p:cNvSpPr/>
          <p:nvPr/>
        </p:nvSpPr>
        <p:spPr>
          <a:xfrm>
            <a:off x="2603239" y="2309871"/>
            <a:ext cx="625151" cy="31406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8" name="Pil: høyre 7">
            <a:extLst>
              <a:ext uri="{FF2B5EF4-FFF2-40B4-BE49-F238E27FC236}">
                <a16:creationId xmlns:a16="http://schemas.microsoft.com/office/drawing/2014/main" id="{7228CB71-1C3F-9835-30BE-349E7594886A}"/>
              </a:ext>
            </a:extLst>
          </p:cNvPr>
          <p:cNvSpPr/>
          <p:nvPr/>
        </p:nvSpPr>
        <p:spPr>
          <a:xfrm>
            <a:off x="2603239" y="3568824"/>
            <a:ext cx="625151" cy="31406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chemeClr val="bg1"/>
                </a:solidFill>
              </a:rPr>
              <a:t>v</a:t>
            </a:r>
          </a:p>
        </p:txBody>
      </p:sp>
      <p:sp>
        <p:nvSpPr>
          <p:cNvPr id="9" name="Pil: høyre 8">
            <a:extLst>
              <a:ext uri="{FF2B5EF4-FFF2-40B4-BE49-F238E27FC236}">
                <a16:creationId xmlns:a16="http://schemas.microsoft.com/office/drawing/2014/main" id="{EE5FBE17-5AAE-C88F-85BE-63BBD6859D07}"/>
              </a:ext>
            </a:extLst>
          </p:cNvPr>
          <p:cNvSpPr/>
          <p:nvPr/>
        </p:nvSpPr>
        <p:spPr>
          <a:xfrm>
            <a:off x="2603240" y="4867469"/>
            <a:ext cx="625151" cy="31406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11" name="TekstSylinder 10">
            <a:extLst>
              <a:ext uri="{FF2B5EF4-FFF2-40B4-BE49-F238E27FC236}">
                <a16:creationId xmlns:a16="http://schemas.microsoft.com/office/drawing/2014/main" id="{DC68D509-9416-D4A9-17B6-DA46B0BB1AA0}"/>
              </a:ext>
            </a:extLst>
          </p:cNvPr>
          <p:cNvSpPr txBox="1"/>
          <p:nvPr/>
        </p:nvSpPr>
        <p:spPr>
          <a:xfrm>
            <a:off x="116633" y="2083064"/>
            <a:ext cx="6102220" cy="646331"/>
          </a:xfrm>
          <a:prstGeom prst="rect">
            <a:avLst/>
          </a:prstGeom>
          <a:noFill/>
        </p:spPr>
        <p:txBody>
          <a:bodyPr wrap="square">
            <a:spAutoFit/>
          </a:bodyPr>
          <a:lstStyle/>
          <a:p>
            <a:r>
              <a:rPr lang="nb-NO" sz="1800" dirty="0">
                <a:solidFill>
                  <a:schemeClr val="bg1"/>
                </a:solidFill>
                <a:effectLst/>
                <a:ea typeface="Calibri" panose="020F0502020204030204" pitchFamily="34" charset="0"/>
                <a:cs typeface="Times New Roman" panose="02020603050405020304" pitchFamily="18" charset="0"/>
              </a:rPr>
              <a:t>SAMARBEIDSUTVALGET</a:t>
            </a:r>
            <a:br>
              <a:rPr lang="nb-NO" sz="1800" dirty="0">
                <a:solidFill>
                  <a:schemeClr val="bg1"/>
                </a:solidFill>
                <a:effectLst/>
                <a:ea typeface="Calibri" panose="020F0502020204030204" pitchFamily="34" charset="0"/>
                <a:cs typeface="Times New Roman" panose="02020603050405020304" pitchFamily="18" charset="0"/>
              </a:rPr>
            </a:br>
            <a:endParaRPr lang="nb-NO" dirty="0">
              <a:solidFill>
                <a:schemeClr val="bg1"/>
              </a:solidFill>
            </a:endParaRPr>
          </a:p>
        </p:txBody>
      </p:sp>
      <p:sp>
        <p:nvSpPr>
          <p:cNvPr id="13" name="TekstSylinder 12">
            <a:extLst>
              <a:ext uri="{FF2B5EF4-FFF2-40B4-BE49-F238E27FC236}">
                <a16:creationId xmlns:a16="http://schemas.microsoft.com/office/drawing/2014/main" id="{64D7FC3C-51D9-A062-01F3-88A1ED176345}"/>
              </a:ext>
            </a:extLst>
          </p:cNvPr>
          <p:cNvSpPr txBox="1"/>
          <p:nvPr/>
        </p:nvSpPr>
        <p:spPr>
          <a:xfrm>
            <a:off x="116633" y="3445260"/>
            <a:ext cx="6102220" cy="369332"/>
          </a:xfrm>
          <a:prstGeom prst="rect">
            <a:avLst/>
          </a:prstGeom>
          <a:noFill/>
        </p:spPr>
        <p:txBody>
          <a:bodyPr wrap="square">
            <a:spAutoFit/>
          </a:bodyPr>
          <a:lstStyle/>
          <a:p>
            <a:r>
              <a:rPr lang="nb-NO" sz="1800" dirty="0">
                <a:solidFill>
                  <a:schemeClr val="bg1"/>
                </a:solidFill>
                <a:ea typeface="Calibri" panose="020F0502020204030204" pitchFamily="34" charset="0"/>
                <a:cs typeface="Times New Roman" panose="02020603050405020304" pitchFamily="18" charset="0"/>
              </a:rPr>
              <a:t>ÅPNINGSTIDER</a:t>
            </a:r>
            <a:endParaRPr lang="nb-NO" dirty="0">
              <a:solidFill>
                <a:schemeClr val="bg1"/>
              </a:solidFill>
            </a:endParaRPr>
          </a:p>
        </p:txBody>
      </p:sp>
      <p:sp>
        <p:nvSpPr>
          <p:cNvPr id="15" name="TekstSylinder 14">
            <a:extLst>
              <a:ext uri="{FF2B5EF4-FFF2-40B4-BE49-F238E27FC236}">
                <a16:creationId xmlns:a16="http://schemas.microsoft.com/office/drawing/2014/main" id="{3284DDF9-FB8B-73BA-9CE7-ABA7E122C6F4}"/>
              </a:ext>
            </a:extLst>
          </p:cNvPr>
          <p:cNvSpPr txBox="1"/>
          <p:nvPr/>
        </p:nvSpPr>
        <p:spPr>
          <a:xfrm>
            <a:off x="116633" y="4553697"/>
            <a:ext cx="6102220" cy="369332"/>
          </a:xfrm>
          <a:prstGeom prst="rect">
            <a:avLst/>
          </a:prstGeom>
          <a:noFill/>
        </p:spPr>
        <p:txBody>
          <a:bodyPr wrap="square">
            <a:spAutoFit/>
          </a:bodyPr>
          <a:lstStyle/>
          <a:p>
            <a:r>
              <a:rPr lang="nb-NO" sz="1800" dirty="0">
                <a:solidFill>
                  <a:schemeClr val="bg1"/>
                </a:solidFill>
                <a:effectLst/>
                <a:ea typeface="Calibri" panose="020F0502020204030204" pitchFamily="34" charset="0"/>
                <a:cs typeface="Times New Roman" panose="02020603050405020304" pitchFamily="18" charset="0"/>
              </a:rPr>
              <a:t>PLANLEGGINGSDAGER</a:t>
            </a:r>
            <a:endParaRPr lang="nb-NO" dirty="0">
              <a:solidFill>
                <a:schemeClr val="bg1"/>
              </a:solidFill>
            </a:endParaRPr>
          </a:p>
        </p:txBody>
      </p:sp>
    </p:spTree>
    <p:extLst>
      <p:ext uri="{BB962C8B-B14F-4D97-AF65-F5344CB8AC3E}">
        <p14:creationId xmlns:p14="http://schemas.microsoft.com/office/powerpoint/2010/main" val="2742767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452843F-B6B3-C7AA-D6F9-698A4FDCB74C}"/>
              </a:ext>
            </a:extLst>
          </p:cNvPr>
          <p:cNvSpPr>
            <a:spLocks noGrp="1"/>
          </p:cNvSpPr>
          <p:nvPr>
            <p:ph type="title"/>
          </p:nvPr>
        </p:nvSpPr>
        <p:spPr>
          <a:xfrm>
            <a:off x="252919" y="1123837"/>
            <a:ext cx="3143424" cy="4601183"/>
          </a:xfrm>
        </p:spPr>
        <p:txBody>
          <a:bodyPr>
            <a:normAutofit/>
          </a:bodyPr>
          <a:lstStyle/>
          <a:p>
            <a:pPr algn="ctr"/>
            <a:r>
              <a:rPr lang="nb-NO" sz="3200" b="1" dirty="0"/>
              <a:t>Trafikksikker kommune</a:t>
            </a:r>
          </a:p>
        </p:txBody>
      </p:sp>
      <p:sp>
        <p:nvSpPr>
          <p:cNvPr id="3" name="Plassholder for innhold 2">
            <a:extLst>
              <a:ext uri="{FF2B5EF4-FFF2-40B4-BE49-F238E27FC236}">
                <a16:creationId xmlns:a16="http://schemas.microsoft.com/office/drawing/2014/main" id="{2529F4AB-50C6-F985-1DA6-F7C97083D18F}"/>
              </a:ext>
            </a:extLst>
          </p:cNvPr>
          <p:cNvSpPr>
            <a:spLocks noGrp="1"/>
          </p:cNvSpPr>
          <p:nvPr>
            <p:ph idx="1"/>
          </p:nvPr>
        </p:nvSpPr>
        <p:spPr>
          <a:xfrm>
            <a:off x="4654422" y="1030067"/>
            <a:ext cx="6048632" cy="5066270"/>
          </a:xfrm>
        </p:spPr>
        <p:txBody>
          <a:bodyPr>
            <a:normAutofit/>
          </a:bodyPr>
          <a:lstStyle/>
          <a:p>
            <a:pPr marL="0" indent="0">
              <a:buNone/>
            </a:pPr>
            <a:r>
              <a:rPr lang="nb-NO" sz="1600" dirty="0"/>
              <a:t>Vågan kommune er en Trafikksikker kommune, som er i regi av Trygg Trafikk. Dette innebærer at alle barnehagene i Vågan skal oppfylle ulike kriterier. Arbeidet med trafikksikkerhet i Kabelvåg barnehage blir ivaretatt igjennom: </a:t>
            </a:r>
          </a:p>
          <a:p>
            <a:pPr marL="0" indent="0">
              <a:buNone/>
            </a:pPr>
            <a:r>
              <a:rPr lang="nb-NO" sz="1600" dirty="0"/>
              <a:t>▪ Barnehagen har utarbeidet rutiner og risikovurderinger for all ferdsel utenfor barnehagen, i trafikken og for transport i kjøretøy. </a:t>
            </a:r>
          </a:p>
          <a:p>
            <a:pPr marL="0" indent="0">
              <a:buNone/>
            </a:pPr>
            <a:r>
              <a:rPr lang="nb-NO" sz="1600" dirty="0"/>
              <a:t>▪ Trafikkregler og god trafikkskikk er kontinuerlig tema når barna ferdes i trafikken. </a:t>
            </a:r>
          </a:p>
          <a:p>
            <a:pPr marL="0" indent="0">
              <a:buNone/>
            </a:pPr>
            <a:r>
              <a:rPr lang="nb-NO" sz="1600" dirty="0"/>
              <a:t>▪ Bruk av materiell og konkreter (blant annet figuren </a:t>
            </a:r>
            <a:r>
              <a:rPr lang="nb-NO" sz="1600" dirty="0" err="1"/>
              <a:t>Tarkus</a:t>
            </a:r>
            <a:r>
              <a:rPr lang="nb-NO" sz="1600" dirty="0"/>
              <a:t> fra Trygg Trafikk) i pedagogiske opplegg og aktiviteter. </a:t>
            </a:r>
          </a:p>
          <a:p>
            <a:pPr marL="0" indent="0">
              <a:buNone/>
            </a:pPr>
            <a:r>
              <a:rPr lang="nb-NO" sz="1600" dirty="0"/>
              <a:t>▪ Trafikksikkerhet er tema på foreldremøte. </a:t>
            </a:r>
          </a:p>
          <a:p>
            <a:pPr marL="0" indent="0">
              <a:buNone/>
            </a:pPr>
            <a:r>
              <a:rPr lang="nb-NO" sz="1600" dirty="0"/>
              <a:t>▪ Informasjon ut til foreldrene om parkeringsplass og utlevering av Trygg Trafikks hefter om anbefalinger om sikring i bil. </a:t>
            </a:r>
          </a:p>
          <a:p>
            <a:pPr marL="0" indent="0">
              <a:buNone/>
            </a:pPr>
            <a:r>
              <a:rPr lang="nb-NO" sz="1600" dirty="0"/>
              <a:t>Barna er forsikret i If. Forsikringen gjelder i barnehagen, på tur med barnehagen, og til og fra barnehagen. Forsikringssummen er kr. 300.000, - per barn</a:t>
            </a:r>
          </a:p>
        </p:txBody>
      </p:sp>
    </p:spTree>
    <p:extLst>
      <p:ext uri="{BB962C8B-B14F-4D97-AF65-F5344CB8AC3E}">
        <p14:creationId xmlns:p14="http://schemas.microsoft.com/office/powerpoint/2010/main" val="2803198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B67B26-3BCD-4902-B47F-8EEAAB954DF9}"/>
              </a:ext>
            </a:extLst>
          </p:cNvPr>
          <p:cNvSpPr>
            <a:spLocks noGrp="1"/>
          </p:cNvSpPr>
          <p:nvPr>
            <p:ph type="title"/>
          </p:nvPr>
        </p:nvSpPr>
        <p:spPr>
          <a:xfrm>
            <a:off x="157067" y="1768516"/>
            <a:ext cx="5251316" cy="1807305"/>
          </a:xfrm>
        </p:spPr>
        <p:txBody>
          <a:bodyPr vert="horz" lIns="91440" tIns="45720" rIns="91440" bIns="45720" rtlCol="0" anchor="ctr">
            <a:normAutofit/>
          </a:bodyPr>
          <a:lstStyle/>
          <a:p>
            <a:r>
              <a:rPr lang="en-US" b="1" dirty="0">
                <a:effectLst/>
              </a:rPr>
              <a:t>TRADISJONER</a:t>
            </a:r>
            <a:endParaRPr lang="en-US" dirty="0"/>
          </a:p>
        </p:txBody>
      </p:sp>
      <p:sp>
        <p:nvSpPr>
          <p:cNvPr id="5" name="TekstSylinder 4">
            <a:extLst>
              <a:ext uri="{FF2B5EF4-FFF2-40B4-BE49-F238E27FC236}">
                <a16:creationId xmlns:a16="http://schemas.microsoft.com/office/drawing/2014/main" id="{24C89368-669D-4F5C-9654-FF047602E01B}"/>
              </a:ext>
            </a:extLst>
          </p:cNvPr>
          <p:cNvSpPr txBox="1"/>
          <p:nvPr/>
        </p:nvSpPr>
        <p:spPr>
          <a:xfrm>
            <a:off x="4079080" y="262389"/>
            <a:ext cx="6074228" cy="4576392"/>
          </a:xfrm>
          <a:prstGeom prst="rect">
            <a:avLst/>
          </a:prstGeom>
        </p:spPr>
        <p:txBody>
          <a:bodyPr vert="horz" lIns="91440" tIns="45720" rIns="91440" bIns="45720" rtlCol="0">
            <a:noAutofit/>
          </a:bodyPr>
          <a:lstStyle/>
          <a:p>
            <a:pPr>
              <a:lnSpc>
                <a:spcPct val="120000"/>
              </a:lnSpc>
              <a:spcAft>
                <a:spcPts val="1000"/>
              </a:spcAft>
            </a:pPr>
            <a:r>
              <a:rPr lang="nb-NO" sz="1600" b="1" u="sng" dirty="0">
                <a:effectLst/>
              </a:rPr>
              <a:t>FØDSELSDAGER</a:t>
            </a:r>
          </a:p>
          <a:p>
            <a:pPr>
              <a:lnSpc>
                <a:spcPct val="120000"/>
              </a:lnSpc>
              <a:spcAft>
                <a:spcPts val="1000"/>
              </a:spcAft>
            </a:pPr>
            <a:r>
              <a:rPr lang="nb-NO" sz="1600" dirty="0">
                <a:effectLst/>
              </a:rPr>
              <a:t>Alle fødselsdager feires med krone, bursdagsstol og en liten tilstelning. Bursdagsbarnet er i fokus! Barnet får også en velge aktivitet for dagen, jubilanten kan velge mellom bla </a:t>
            </a:r>
            <a:r>
              <a:rPr lang="nb-NO" sz="1600" dirty="0" err="1">
                <a:effectLst/>
              </a:rPr>
              <a:t>disco</a:t>
            </a:r>
            <a:r>
              <a:rPr lang="nb-NO" sz="1600" dirty="0">
                <a:effectLst/>
              </a:rPr>
              <a:t>, </a:t>
            </a:r>
            <a:r>
              <a:rPr lang="nb-NO" sz="1600" dirty="0" err="1">
                <a:effectLst/>
              </a:rPr>
              <a:t>annsiktsmaling</a:t>
            </a:r>
            <a:r>
              <a:rPr lang="nb-NO" sz="1600" dirty="0">
                <a:effectLst/>
              </a:rPr>
              <a:t> </a:t>
            </a:r>
            <a:r>
              <a:rPr lang="nb-NO" sz="1600" dirty="0"/>
              <a:t>mm.</a:t>
            </a:r>
            <a:endParaRPr lang="nb-NO" sz="1600" dirty="0">
              <a:effectLst/>
            </a:endParaRPr>
          </a:p>
          <a:p>
            <a:pPr>
              <a:lnSpc>
                <a:spcPct val="120000"/>
              </a:lnSpc>
              <a:spcAft>
                <a:spcPts val="1000"/>
              </a:spcAft>
            </a:pPr>
            <a:r>
              <a:rPr lang="nb-NO" sz="1600" b="1" u="sng" dirty="0">
                <a:effectLst/>
              </a:rPr>
              <a:t>FN- cafe</a:t>
            </a:r>
          </a:p>
          <a:p>
            <a:pPr>
              <a:lnSpc>
                <a:spcPct val="120000"/>
              </a:lnSpc>
              <a:spcAft>
                <a:spcPts val="1000"/>
              </a:spcAft>
            </a:pPr>
            <a:r>
              <a:rPr lang="nb-NO" sz="1600" dirty="0"/>
              <a:t>Vi inviterer alle foreldrene til cafe og kunstutstilling. Det blir salg av kaker, kaffe o.l. All inntekt blir går til forut</a:t>
            </a:r>
            <a:r>
              <a:rPr lang="nb-NO" sz="1600" dirty="0">
                <a:solidFill>
                  <a:srgbClr val="000000"/>
                </a:solidFill>
              </a:rPr>
              <a:t> sitt</a:t>
            </a:r>
            <a:r>
              <a:rPr lang="nb-NO" sz="1600" i="0" dirty="0">
                <a:solidFill>
                  <a:srgbClr val="000000"/>
                </a:solidFill>
                <a:effectLst/>
              </a:rPr>
              <a:t> arbeider mot fattigdom og for en rettferdig verden. De kjemper for at barn og kvinner skal få realisert sine rettigheter, og at rusmidler og dårlig psykisk helse ikke skal hindre trygghet og utvikling. Verden kan forandres!</a:t>
            </a:r>
            <a:endParaRPr lang="nb-NO" sz="1600" dirty="0">
              <a:effectLst/>
            </a:endParaRPr>
          </a:p>
          <a:p>
            <a:pPr>
              <a:lnSpc>
                <a:spcPct val="120000"/>
              </a:lnSpc>
              <a:spcAft>
                <a:spcPts val="1000"/>
              </a:spcAft>
            </a:pPr>
            <a:r>
              <a:rPr lang="nb-NO" sz="1600" b="1" u="sng" dirty="0">
                <a:effectLst/>
              </a:rPr>
              <a:t>LUCIAFEST</a:t>
            </a:r>
          </a:p>
          <a:p>
            <a:pPr>
              <a:lnSpc>
                <a:spcPct val="120000"/>
              </a:lnSpc>
              <a:spcAft>
                <a:spcPts val="1000"/>
              </a:spcAft>
            </a:pPr>
            <a:r>
              <a:rPr lang="nb-NO" sz="1600" dirty="0">
                <a:effectLst/>
              </a:rPr>
              <a:t>Denne feires </a:t>
            </a:r>
            <a:r>
              <a:rPr lang="nb-NO" sz="1600" dirty="0" err="1">
                <a:effectLst/>
              </a:rPr>
              <a:t>ca</a:t>
            </a:r>
            <a:r>
              <a:rPr lang="nb-NO" sz="1600" dirty="0">
                <a:effectLst/>
              </a:rPr>
              <a:t> 13.desember. </a:t>
            </a:r>
            <a:r>
              <a:rPr lang="nb-NO" sz="1600" dirty="0"/>
              <a:t>Alle på Blekkspruten går i </a:t>
            </a:r>
            <a:r>
              <a:rPr lang="nb-NO" sz="1600" dirty="0" err="1"/>
              <a:t>luciatog</a:t>
            </a:r>
            <a:r>
              <a:rPr lang="nb-NO" sz="1600" dirty="0"/>
              <a:t> til </a:t>
            </a:r>
            <a:r>
              <a:rPr lang="nb-NO" sz="1600" dirty="0" err="1"/>
              <a:t>marithaugen</a:t>
            </a:r>
            <a:endParaRPr lang="nb-NO" sz="1600" dirty="0"/>
          </a:p>
          <a:p>
            <a:pPr>
              <a:lnSpc>
                <a:spcPct val="120000"/>
              </a:lnSpc>
              <a:spcAft>
                <a:spcPts val="1000"/>
              </a:spcAft>
            </a:pPr>
            <a:r>
              <a:rPr lang="nb-NO" sz="1600" b="1" u="sng" dirty="0">
                <a:effectLst/>
              </a:rPr>
              <a:t>NISSEFEST</a:t>
            </a:r>
          </a:p>
          <a:p>
            <a:pPr>
              <a:lnSpc>
                <a:spcPct val="120000"/>
              </a:lnSpc>
              <a:spcAft>
                <a:spcPts val="1000"/>
              </a:spcAft>
            </a:pPr>
            <a:r>
              <a:rPr lang="nb-NO" sz="1600" dirty="0">
                <a:effectLst/>
              </a:rPr>
              <a:t>Denne holdes like før jul. Vi kler oss i rødt og spiser risengrynsgrøt. Kanskje kommer nissen på besøk?</a:t>
            </a:r>
          </a:p>
        </p:txBody>
      </p:sp>
      <p:sp>
        <p:nvSpPr>
          <p:cNvPr id="3" name="TekstSylinder 2">
            <a:extLst>
              <a:ext uri="{FF2B5EF4-FFF2-40B4-BE49-F238E27FC236}">
                <a16:creationId xmlns:a16="http://schemas.microsoft.com/office/drawing/2014/main" id="{98D36946-F53E-D20A-097C-7DF532311FD7}"/>
              </a:ext>
            </a:extLst>
          </p:cNvPr>
          <p:cNvSpPr txBox="1"/>
          <p:nvPr/>
        </p:nvSpPr>
        <p:spPr>
          <a:xfrm>
            <a:off x="157067" y="3429000"/>
            <a:ext cx="3278860" cy="1477328"/>
          </a:xfrm>
          <a:prstGeom prst="rect">
            <a:avLst/>
          </a:prstGeom>
          <a:noFill/>
        </p:spPr>
        <p:txBody>
          <a:bodyPr wrap="square" rtlCol="0">
            <a:spAutoFit/>
          </a:bodyPr>
          <a:lstStyle/>
          <a:p>
            <a:r>
              <a:rPr lang="nb-NO" sz="1800" dirty="0">
                <a:solidFill>
                  <a:schemeClr val="bg1"/>
                </a:solidFill>
                <a:effectLst/>
              </a:rPr>
              <a:t>Barnehagen ønsker å videreføre samfunnets kulturtradisjoner og skape forventninger og fest i barnehagen.</a:t>
            </a:r>
          </a:p>
          <a:p>
            <a:endParaRPr lang="nb-NO" dirty="0"/>
          </a:p>
        </p:txBody>
      </p:sp>
    </p:spTree>
    <p:extLst>
      <p:ext uri="{BB962C8B-B14F-4D97-AF65-F5344CB8AC3E}">
        <p14:creationId xmlns:p14="http://schemas.microsoft.com/office/powerpoint/2010/main" val="3877671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Bilde 8" descr="Et bilde som inneholder himmel, utendørs, vann, person&#10;&#10;Automatisk generert beskrivelse">
            <a:extLst>
              <a:ext uri="{FF2B5EF4-FFF2-40B4-BE49-F238E27FC236}">
                <a16:creationId xmlns:a16="http://schemas.microsoft.com/office/drawing/2014/main" id="{B37D1030-9667-4C9C-87BB-03E83EF02006}"/>
              </a:ext>
            </a:extLst>
          </p:cNvPr>
          <p:cNvPicPr>
            <a:picLocks noChangeAspect="1"/>
          </p:cNvPicPr>
          <p:nvPr/>
        </p:nvPicPr>
        <p:blipFill rotWithShape="1">
          <a:blip r:embed="rId2">
            <a:extLst>
              <a:ext uri="{28A0092B-C50C-407E-A947-70E740481C1C}">
                <a14:useLocalDpi xmlns:a14="http://schemas.microsoft.com/office/drawing/2010/main" val="0"/>
              </a:ext>
            </a:extLst>
          </a:blip>
          <a:srcRect l="22049" t="4805" r="7970" b="1802"/>
          <a:stretch/>
        </p:blipFill>
        <p:spPr>
          <a:xfrm>
            <a:off x="367394" y="2090057"/>
            <a:ext cx="2851667" cy="290182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7" name="TekstSylinder 6">
            <a:extLst>
              <a:ext uri="{FF2B5EF4-FFF2-40B4-BE49-F238E27FC236}">
                <a16:creationId xmlns:a16="http://schemas.microsoft.com/office/drawing/2014/main" id="{58B3DDC0-D9E1-453A-9ABA-FF44BEBBEDF0}"/>
              </a:ext>
            </a:extLst>
          </p:cNvPr>
          <p:cNvSpPr txBox="1"/>
          <p:nvPr/>
        </p:nvSpPr>
        <p:spPr>
          <a:xfrm>
            <a:off x="3872205" y="677693"/>
            <a:ext cx="6254230" cy="5502613"/>
          </a:xfrm>
          <a:prstGeom prst="rect">
            <a:avLst/>
          </a:prstGeom>
        </p:spPr>
        <p:txBody>
          <a:bodyPr vert="horz" lIns="91440" tIns="45720" rIns="91440" bIns="45720" rtlCol="0">
            <a:noAutofit/>
          </a:bodyPr>
          <a:lstStyle/>
          <a:p>
            <a:pPr>
              <a:lnSpc>
                <a:spcPct val="90000"/>
              </a:lnSpc>
              <a:spcAft>
                <a:spcPts val="1000"/>
              </a:spcAft>
            </a:pPr>
            <a:r>
              <a:rPr lang="nb-NO" sz="1600" b="1" u="sng" dirty="0">
                <a:effectLst/>
              </a:rPr>
              <a:t>ADVENT</a:t>
            </a:r>
          </a:p>
          <a:p>
            <a:pPr>
              <a:lnSpc>
                <a:spcPct val="90000"/>
              </a:lnSpc>
              <a:spcAft>
                <a:spcPts val="1000"/>
              </a:spcAft>
            </a:pPr>
            <a:r>
              <a:rPr lang="nb-NO" sz="1600" dirty="0">
                <a:effectLst/>
              </a:rPr>
              <a:t>I desember roer vi ned. Vi trekker </a:t>
            </a:r>
            <a:r>
              <a:rPr lang="nb-NO" sz="1600" dirty="0" err="1">
                <a:effectLst/>
              </a:rPr>
              <a:t>adventkalender</a:t>
            </a:r>
            <a:r>
              <a:rPr lang="nb-NO" sz="1600" dirty="0">
                <a:effectLst/>
              </a:rPr>
              <a:t> og tenner adventslys hver dag. Vi synger kjente og kjære julesanger, syr </a:t>
            </a:r>
            <a:r>
              <a:rPr lang="nb-NO" sz="1600" dirty="0" err="1">
                <a:effectLst/>
              </a:rPr>
              <a:t>kjøttrull</a:t>
            </a:r>
            <a:r>
              <a:rPr lang="nb-NO" sz="1600" dirty="0">
                <a:effectLst/>
              </a:rPr>
              <a:t>, baker kaker, lager julemat og lager julegaver. Tiden er preget av å skape kos og forventninger. </a:t>
            </a:r>
          </a:p>
          <a:p>
            <a:pPr>
              <a:lnSpc>
                <a:spcPct val="90000"/>
              </a:lnSpc>
              <a:spcAft>
                <a:spcPts val="1000"/>
              </a:spcAft>
            </a:pPr>
            <a:r>
              <a:rPr lang="nb-NO" sz="1600" b="1" u="sng" dirty="0">
                <a:effectLst/>
              </a:rPr>
              <a:t>SOLFEST</a:t>
            </a:r>
          </a:p>
          <a:p>
            <a:pPr>
              <a:lnSpc>
                <a:spcPct val="90000"/>
              </a:lnSpc>
              <a:spcAft>
                <a:spcPts val="1000"/>
              </a:spcAft>
            </a:pPr>
            <a:r>
              <a:rPr lang="nb-NO" sz="1600" dirty="0">
                <a:effectLst/>
              </a:rPr>
              <a:t>Feires den første dagen vi ser sola på nyåret.</a:t>
            </a:r>
          </a:p>
          <a:p>
            <a:pPr>
              <a:lnSpc>
                <a:spcPct val="90000"/>
              </a:lnSpc>
              <a:spcAft>
                <a:spcPts val="1000"/>
              </a:spcAft>
            </a:pPr>
            <a:r>
              <a:rPr lang="nb-NO" sz="1600" b="1" u="sng" dirty="0">
                <a:effectLst/>
              </a:rPr>
              <a:t>KARNEVAL</a:t>
            </a:r>
          </a:p>
          <a:p>
            <a:pPr>
              <a:lnSpc>
                <a:spcPct val="90000"/>
              </a:lnSpc>
              <a:spcAft>
                <a:spcPts val="1000"/>
              </a:spcAft>
            </a:pPr>
            <a:r>
              <a:rPr lang="nb-NO" sz="1600" dirty="0">
                <a:effectLst/>
              </a:rPr>
              <a:t>Dette har vi i </a:t>
            </a:r>
            <a:r>
              <a:rPr lang="nb-NO" sz="1600" dirty="0"/>
              <a:t>midten</a:t>
            </a:r>
            <a:r>
              <a:rPr lang="nb-NO" sz="1600" dirty="0">
                <a:effectLst/>
              </a:rPr>
              <a:t> av februar. Vi kler oss ut og har leker og konkurranser.</a:t>
            </a:r>
          </a:p>
          <a:p>
            <a:pPr>
              <a:lnSpc>
                <a:spcPct val="90000"/>
              </a:lnSpc>
              <a:spcAft>
                <a:spcPts val="1000"/>
              </a:spcAft>
            </a:pPr>
            <a:r>
              <a:rPr lang="nb-NO" sz="1600" b="1" u="sng" dirty="0">
                <a:effectLst/>
              </a:rPr>
              <a:t>PÅSKELUNSJ</a:t>
            </a:r>
          </a:p>
          <a:p>
            <a:pPr>
              <a:lnSpc>
                <a:spcPct val="90000"/>
              </a:lnSpc>
              <a:spcAft>
                <a:spcPts val="1000"/>
              </a:spcAft>
            </a:pPr>
            <a:r>
              <a:rPr lang="nb-NO" sz="1600" dirty="0">
                <a:effectLst/>
              </a:rPr>
              <a:t>Før påske ordner vi til en skikkelig påskelunsj her i barnehagen. Vi koser oss med rundstykker og godt pålegg. </a:t>
            </a:r>
          </a:p>
          <a:p>
            <a:pPr>
              <a:lnSpc>
                <a:spcPct val="90000"/>
              </a:lnSpc>
              <a:spcAft>
                <a:spcPts val="1000"/>
              </a:spcAft>
            </a:pPr>
            <a:r>
              <a:rPr lang="nb-NO" sz="1600" b="1" u="sng" dirty="0">
                <a:effectLst/>
              </a:rPr>
              <a:t>ÅRSTUR</a:t>
            </a:r>
          </a:p>
          <a:p>
            <a:pPr>
              <a:lnSpc>
                <a:spcPct val="90000"/>
              </a:lnSpc>
              <a:spcAft>
                <a:spcPts val="1000"/>
              </a:spcAft>
            </a:pPr>
            <a:r>
              <a:rPr lang="nb-NO" sz="1600" dirty="0">
                <a:effectLst/>
              </a:rPr>
              <a:t>Hver vår drar skolegruppen på en heldagstur. Vi drar på morgenen og kommer tilbake på kvelden. </a:t>
            </a:r>
          </a:p>
          <a:p>
            <a:pPr>
              <a:lnSpc>
                <a:spcPct val="90000"/>
              </a:lnSpc>
              <a:spcAft>
                <a:spcPts val="1000"/>
              </a:spcAft>
            </a:pPr>
            <a:r>
              <a:rPr lang="nb-NO" sz="1600" b="1" u="sng" dirty="0">
                <a:effectLst/>
              </a:rPr>
              <a:t>ÅRSAVSLUTNING</a:t>
            </a:r>
          </a:p>
          <a:p>
            <a:pPr>
              <a:lnSpc>
                <a:spcPct val="90000"/>
              </a:lnSpc>
              <a:spcAft>
                <a:spcPts val="1000"/>
              </a:spcAft>
            </a:pPr>
            <a:r>
              <a:rPr lang="nb-NO" sz="1600" dirty="0">
                <a:effectLst/>
              </a:rPr>
              <a:t>Den feires i løpet av juni, helst utendørs.</a:t>
            </a:r>
          </a:p>
        </p:txBody>
      </p:sp>
    </p:spTree>
    <p:extLst>
      <p:ext uri="{BB962C8B-B14F-4D97-AF65-F5344CB8AC3E}">
        <p14:creationId xmlns:p14="http://schemas.microsoft.com/office/powerpoint/2010/main" val="72927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FB700D-1B87-408C-952E-596B1C16E58D}"/>
              </a:ext>
            </a:extLst>
          </p:cNvPr>
          <p:cNvSpPr>
            <a:spLocks noGrp="1"/>
          </p:cNvSpPr>
          <p:nvPr>
            <p:ph type="title"/>
          </p:nvPr>
        </p:nvSpPr>
        <p:spPr>
          <a:xfrm>
            <a:off x="635000" y="640823"/>
            <a:ext cx="3418659" cy="5583148"/>
          </a:xfrm>
        </p:spPr>
        <p:txBody>
          <a:bodyPr anchor="ctr">
            <a:normAutofit/>
          </a:bodyPr>
          <a:lstStyle/>
          <a:p>
            <a:r>
              <a:rPr lang="nb-NO" sz="5400"/>
              <a:t>Kontakt</a:t>
            </a:r>
          </a:p>
        </p:txBody>
      </p:sp>
      <p:graphicFrame>
        <p:nvGraphicFramePr>
          <p:cNvPr id="5" name="Plassholder for innhold 2">
            <a:extLst>
              <a:ext uri="{FF2B5EF4-FFF2-40B4-BE49-F238E27FC236}">
                <a16:creationId xmlns:a16="http://schemas.microsoft.com/office/drawing/2014/main" id="{7122B73E-5D7F-47D9-8523-A9B56850E5B6}"/>
              </a:ext>
            </a:extLst>
          </p:cNvPr>
          <p:cNvGraphicFramePr>
            <a:graphicFrameLocks noGrp="1"/>
          </p:cNvGraphicFramePr>
          <p:nvPr>
            <p:ph idx="1"/>
            <p:extLst>
              <p:ext uri="{D42A27DB-BD31-4B8C-83A1-F6EECF244321}">
                <p14:modId xmlns:p14="http://schemas.microsoft.com/office/powerpoint/2010/main" val="50314343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251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665568-81F6-4A49-AA53-1E9B851D2FF0}"/>
              </a:ext>
            </a:extLst>
          </p:cNvPr>
          <p:cNvSpPr>
            <a:spLocks noGrp="1"/>
          </p:cNvSpPr>
          <p:nvPr>
            <p:ph type="title"/>
          </p:nvPr>
        </p:nvSpPr>
        <p:spPr>
          <a:xfrm>
            <a:off x="127278" y="1163772"/>
            <a:ext cx="3240506" cy="4064628"/>
          </a:xfrm>
        </p:spPr>
        <p:txBody>
          <a:bodyPr>
            <a:normAutofit/>
          </a:bodyPr>
          <a:lstStyle/>
          <a:p>
            <a:pPr algn="ctr"/>
            <a:r>
              <a:rPr lang="nb-NO" b="1" dirty="0">
                <a:solidFill>
                  <a:srgbClr val="FFFFFF"/>
                </a:solidFill>
              </a:rPr>
              <a:t>Presentasjon </a:t>
            </a:r>
            <a:br>
              <a:rPr lang="nb-NO" b="1" dirty="0">
                <a:solidFill>
                  <a:srgbClr val="FFFFFF"/>
                </a:solidFill>
              </a:rPr>
            </a:br>
            <a:r>
              <a:rPr lang="nb-NO" b="1" dirty="0">
                <a:solidFill>
                  <a:srgbClr val="FFFFFF"/>
                </a:solidFill>
              </a:rPr>
              <a:t>av </a:t>
            </a:r>
            <a:br>
              <a:rPr lang="nb-NO" b="1" dirty="0">
                <a:solidFill>
                  <a:srgbClr val="FFFFFF"/>
                </a:solidFill>
              </a:rPr>
            </a:br>
            <a:r>
              <a:rPr lang="nb-NO" b="1" dirty="0">
                <a:solidFill>
                  <a:srgbClr val="FFFFFF"/>
                </a:solidFill>
              </a:rPr>
              <a:t>Kabelvåg Barnehage</a:t>
            </a:r>
          </a:p>
        </p:txBody>
      </p:sp>
      <p:sp>
        <p:nvSpPr>
          <p:cNvPr id="3" name="Plassholder for innhold 2">
            <a:extLst>
              <a:ext uri="{FF2B5EF4-FFF2-40B4-BE49-F238E27FC236}">
                <a16:creationId xmlns:a16="http://schemas.microsoft.com/office/drawing/2014/main" id="{FA8BFD89-F66C-4A7D-8A86-08FFCCC9B940}"/>
              </a:ext>
            </a:extLst>
          </p:cNvPr>
          <p:cNvSpPr>
            <a:spLocks noGrp="1"/>
          </p:cNvSpPr>
          <p:nvPr>
            <p:ph idx="1"/>
          </p:nvPr>
        </p:nvSpPr>
        <p:spPr>
          <a:xfrm>
            <a:off x="4600575" y="1905000"/>
            <a:ext cx="6194657" cy="2965195"/>
          </a:xfrm>
        </p:spPr>
        <p:txBody>
          <a:bodyPr>
            <a:normAutofit/>
          </a:bodyPr>
          <a:lstStyle/>
          <a:p>
            <a:pPr marL="0" indent="0">
              <a:buNone/>
            </a:pPr>
            <a:r>
              <a:rPr lang="nb-NO" sz="1500" dirty="0"/>
              <a:t>Barnehagen åpnet sommeren 2003 og var da en del av Solheim barnehage a/s. I mai-09 ble den skilt ut som en selvstendig barnehage med egen styrer. Barnehagen er privat og eies av Marthe Berg Jacobsen og Lars </a:t>
            </a:r>
            <a:r>
              <a:rPr lang="nb-NO" sz="1500" dirty="0" err="1"/>
              <a:t>Mellingsæther</a:t>
            </a:r>
            <a:r>
              <a:rPr lang="nb-NO" sz="1500" dirty="0"/>
              <a:t>.</a:t>
            </a:r>
          </a:p>
          <a:p>
            <a:pPr marL="0" indent="0">
              <a:buNone/>
            </a:pPr>
            <a:r>
              <a:rPr lang="nb-NO" sz="1500" dirty="0"/>
              <a:t>Barnehagen drives etter samarbeidsavtale med Vågan kommune, som også er tilsynsmyndighet. </a:t>
            </a:r>
          </a:p>
          <a:p>
            <a:pPr marL="0" indent="0">
              <a:buNone/>
            </a:pPr>
            <a:r>
              <a:rPr lang="nb-NO" sz="1500" dirty="0"/>
              <a:t>Barnehagen er godkjent for 29-38 hele plasser for barn fra 0 år og oppover.</a:t>
            </a:r>
          </a:p>
          <a:p>
            <a:pPr marL="0" indent="0">
              <a:buNone/>
            </a:pPr>
            <a:r>
              <a:rPr lang="nb-NO" sz="1500" dirty="0"/>
              <a:t>Barnegruppa dette barnehageåret består av 27 barn. 15 store og 12 små. I år er vi gutter og jenter.</a:t>
            </a:r>
          </a:p>
          <a:p>
            <a:pPr marL="0" indent="0">
              <a:buNone/>
            </a:pPr>
            <a:br>
              <a:rPr lang="nb-NO" sz="1500" dirty="0"/>
            </a:br>
            <a:endParaRPr lang="nb-NO" sz="1500" dirty="0"/>
          </a:p>
        </p:txBody>
      </p:sp>
    </p:spTree>
    <p:extLst>
      <p:ext uri="{BB962C8B-B14F-4D97-AF65-F5344CB8AC3E}">
        <p14:creationId xmlns:p14="http://schemas.microsoft.com/office/powerpoint/2010/main" val="4131197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64E0C4-BA42-4A58-8638-C0F7B913724D}"/>
              </a:ext>
            </a:extLst>
          </p:cNvPr>
          <p:cNvSpPr>
            <a:spLocks noGrp="1"/>
          </p:cNvSpPr>
          <p:nvPr>
            <p:ph type="title"/>
          </p:nvPr>
        </p:nvSpPr>
        <p:spPr>
          <a:xfrm>
            <a:off x="439615" y="1426103"/>
            <a:ext cx="10515600" cy="957648"/>
          </a:xfrm>
        </p:spPr>
        <p:txBody>
          <a:bodyPr/>
          <a:lstStyle/>
          <a:p>
            <a:r>
              <a:rPr lang="nb-NO" dirty="0"/>
              <a:t>Personalet:</a:t>
            </a:r>
          </a:p>
        </p:txBody>
      </p:sp>
      <p:sp>
        <p:nvSpPr>
          <p:cNvPr id="10" name="TekstSylinder 9">
            <a:extLst>
              <a:ext uri="{FF2B5EF4-FFF2-40B4-BE49-F238E27FC236}">
                <a16:creationId xmlns:a16="http://schemas.microsoft.com/office/drawing/2014/main" id="{1058AD03-F6FD-4E6C-982E-26BEFFFC1CD0}"/>
              </a:ext>
            </a:extLst>
          </p:cNvPr>
          <p:cNvSpPr txBox="1"/>
          <p:nvPr/>
        </p:nvSpPr>
        <p:spPr>
          <a:xfrm>
            <a:off x="3566921" y="3309518"/>
            <a:ext cx="1974897" cy="1940339"/>
          </a:xfrm>
          <a:prstGeom prst="rect">
            <a:avLst/>
          </a:prstGeom>
          <a:noFill/>
        </p:spPr>
        <p:txBody>
          <a:bodyPr wrap="square">
            <a:spAutoFit/>
          </a:bodyPr>
          <a:lstStyle/>
          <a:p>
            <a:pPr>
              <a:lnSpc>
                <a:spcPct val="115000"/>
              </a:lnSpc>
              <a:spcAft>
                <a:spcPts val="1000"/>
              </a:spcAft>
            </a:pPr>
            <a:r>
              <a:rPr lang="nb-NO" sz="1400" b="1" dirty="0">
                <a:effectLst/>
                <a:ea typeface="Calibri" panose="020F0502020204030204" pitchFamily="34" charset="0"/>
                <a:cs typeface="Times New Roman" panose="02020603050405020304" pitchFamily="18" charset="0"/>
              </a:rPr>
              <a:t>Sofie Mathisen:</a:t>
            </a:r>
            <a:r>
              <a:rPr lang="nb-NO" sz="1400" dirty="0">
                <a:effectLst/>
                <a:ea typeface="Calibri" panose="020F0502020204030204" pitchFamily="34" charset="0"/>
                <a:cs typeface="Times New Roman" panose="02020603050405020304" pitchFamily="18" charset="0"/>
              </a:rPr>
              <a:t> Pedagogisk leder i 100% stilling, </a:t>
            </a:r>
            <a:r>
              <a:rPr lang="nb-NO" sz="1400" dirty="0" err="1">
                <a:effectLst/>
                <a:ea typeface="Calibri" panose="020F0502020204030204" pitchFamily="34" charset="0"/>
                <a:cs typeface="Times New Roman" panose="02020603050405020304" pitchFamily="18" charset="0"/>
              </a:rPr>
              <a:t>Storbarn</a:t>
            </a:r>
            <a:r>
              <a:rPr lang="nb-NO" sz="1400" dirty="0">
                <a:effectLst/>
                <a:ea typeface="Calibri" panose="020F0502020204030204" pitchFamily="34" charset="0"/>
                <a:cs typeface="Times New Roman" panose="02020603050405020304" pitchFamily="18" charset="0"/>
              </a:rPr>
              <a:t>.</a:t>
            </a:r>
          </a:p>
          <a:p>
            <a:pPr>
              <a:lnSpc>
                <a:spcPct val="115000"/>
              </a:lnSpc>
              <a:spcAft>
                <a:spcPts val="1000"/>
              </a:spcAft>
            </a:pPr>
            <a:r>
              <a:rPr lang="nb-NO" sz="1400" dirty="0">
                <a:effectLst/>
                <a:ea typeface="Calibri" panose="020F0502020204030204" pitchFamily="34" charset="0"/>
                <a:cs typeface="Times New Roman" panose="02020603050405020304" pitchFamily="18" charset="0"/>
              </a:rPr>
              <a:t>Ferdig utdannet Barnehagelærer </a:t>
            </a:r>
            <a:r>
              <a:rPr lang="nb-NO" sz="1400" dirty="0">
                <a:ea typeface="Calibri" panose="020F0502020204030204" pitchFamily="34" charset="0"/>
                <a:cs typeface="Times New Roman" panose="02020603050405020304" pitchFamily="18" charset="0"/>
              </a:rPr>
              <a:t>i 2024 med fordypning i </a:t>
            </a:r>
            <a:r>
              <a:rPr lang="nb-NO" sz="1400" dirty="0" err="1">
                <a:ea typeface="Calibri" panose="020F0502020204030204" pitchFamily="34" charset="0"/>
                <a:cs typeface="Times New Roman" panose="02020603050405020304" pitchFamily="18" charset="0"/>
              </a:rPr>
              <a:t>utefag</a:t>
            </a:r>
            <a:r>
              <a:rPr lang="nb-NO" sz="1400" dirty="0">
                <a:ea typeface="Calibri" panose="020F0502020204030204" pitchFamily="34" charset="0"/>
                <a:cs typeface="Times New Roman" panose="02020603050405020304" pitchFamily="18" charset="0"/>
              </a:rPr>
              <a:t>.</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Bilde 11" descr="Et bilde som inneholder blekksprut, tegnefilm, clip art, virvelløse sjødyr&#10;&#10;Automatisk generert beskrivelse">
            <a:extLst>
              <a:ext uri="{FF2B5EF4-FFF2-40B4-BE49-F238E27FC236}">
                <a16:creationId xmlns:a16="http://schemas.microsoft.com/office/drawing/2014/main" id="{28E9F055-1A48-0496-E250-EC85E6260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399" y="2515247"/>
            <a:ext cx="1155954" cy="1131279"/>
          </a:xfrm>
          <a:prstGeom prst="rect">
            <a:avLst/>
          </a:prstGeom>
        </p:spPr>
      </p:pic>
      <p:pic>
        <p:nvPicPr>
          <p:cNvPr id="15" name="Bilde 14" descr="Et bilde som inneholder person, vegg, kvinne, innendørs&#10;&#10;Automatisk generert beskrivelse">
            <a:extLst>
              <a:ext uri="{FF2B5EF4-FFF2-40B4-BE49-F238E27FC236}">
                <a16:creationId xmlns:a16="http://schemas.microsoft.com/office/drawing/2014/main" id="{62294C03-F516-3781-9766-A57DDDA8F986}"/>
              </a:ext>
            </a:extLst>
          </p:cNvPr>
          <p:cNvPicPr>
            <a:picLocks noChangeAspect="1"/>
          </p:cNvPicPr>
          <p:nvPr/>
        </p:nvPicPr>
        <p:blipFill rotWithShape="1">
          <a:blip r:embed="rId3">
            <a:extLst>
              <a:ext uri="{28A0092B-C50C-407E-A947-70E740481C1C}">
                <a14:useLocalDpi xmlns:a14="http://schemas.microsoft.com/office/drawing/2010/main" val="0"/>
              </a:ext>
            </a:extLst>
          </a:blip>
          <a:srcRect l="14497" t="18085" r="17065" b="31356"/>
          <a:stretch/>
        </p:blipFill>
        <p:spPr>
          <a:xfrm>
            <a:off x="5553805" y="944046"/>
            <a:ext cx="2218469" cy="2317220"/>
          </a:xfrm>
          <a:prstGeom prst="rect">
            <a:avLst/>
          </a:prstGeom>
          <a:effectLst>
            <a:softEdge rad="203200"/>
          </a:effectLst>
        </p:spPr>
      </p:pic>
      <p:sp>
        <p:nvSpPr>
          <p:cNvPr id="18" name="TekstSylinder 17">
            <a:extLst>
              <a:ext uri="{FF2B5EF4-FFF2-40B4-BE49-F238E27FC236}">
                <a16:creationId xmlns:a16="http://schemas.microsoft.com/office/drawing/2014/main" id="{00478419-D4D7-89A3-23E3-CB36B16E63DF}"/>
              </a:ext>
            </a:extLst>
          </p:cNvPr>
          <p:cNvSpPr txBox="1"/>
          <p:nvPr/>
        </p:nvSpPr>
        <p:spPr>
          <a:xfrm>
            <a:off x="5697415" y="3309518"/>
            <a:ext cx="2041237" cy="2462213"/>
          </a:xfrm>
          <a:prstGeom prst="rect">
            <a:avLst/>
          </a:prstGeom>
          <a:noFill/>
        </p:spPr>
        <p:txBody>
          <a:bodyPr wrap="square" rtlCol="0">
            <a:spAutoFit/>
          </a:bodyPr>
          <a:lstStyle/>
          <a:p>
            <a:r>
              <a:rPr lang="nb-NO" sz="1400" b="1" dirty="0" err="1"/>
              <a:t>Narges</a:t>
            </a:r>
            <a:r>
              <a:rPr lang="nb-NO" sz="1400" b="1" dirty="0"/>
              <a:t> </a:t>
            </a:r>
            <a:r>
              <a:rPr lang="nb-NO" sz="1400" b="1" dirty="0" err="1"/>
              <a:t>Rasouli</a:t>
            </a:r>
            <a:r>
              <a:rPr lang="nb-NO" sz="1400" b="1" dirty="0"/>
              <a:t>:</a:t>
            </a:r>
            <a:br>
              <a:rPr lang="nb-NO" sz="1400" dirty="0"/>
            </a:br>
            <a:r>
              <a:rPr lang="nb-NO" sz="1400" dirty="0"/>
              <a:t>Barne- og ungdomsarbeider i 100% vikariat, </a:t>
            </a:r>
            <a:r>
              <a:rPr lang="nb-NO" sz="1400" dirty="0" err="1"/>
              <a:t>storbarn</a:t>
            </a:r>
            <a:r>
              <a:rPr lang="nb-NO" sz="1400" dirty="0"/>
              <a:t>.</a:t>
            </a:r>
            <a:br>
              <a:rPr lang="nb-NO" sz="1400" dirty="0"/>
            </a:br>
            <a:br>
              <a:rPr lang="nb-NO" sz="1400" dirty="0"/>
            </a:br>
            <a:r>
              <a:rPr lang="nb-NO" sz="1400" dirty="0" err="1"/>
              <a:t>Narges</a:t>
            </a:r>
            <a:r>
              <a:rPr lang="nb-NO" sz="1400" dirty="0"/>
              <a:t> var ferdigutdannet fagarbeider i 2019</a:t>
            </a:r>
          </a:p>
          <a:p>
            <a:endParaRPr lang="nb-NO" sz="1400" dirty="0"/>
          </a:p>
          <a:p>
            <a:r>
              <a:rPr lang="nb-NO" sz="1400" dirty="0"/>
              <a:t>For øyeblikket i mammapermisjon</a:t>
            </a:r>
            <a:endParaRPr lang="nb-NO" dirty="0"/>
          </a:p>
        </p:txBody>
      </p:sp>
      <p:pic>
        <p:nvPicPr>
          <p:cNvPr id="3" name="Bilde 2" descr="Et bilde som inneholder kreativitet, sjøstjerne, clip art&#10;&#10;Automatisk generert beskrivelse">
            <a:extLst>
              <a:ext uri="{FF2B5EF4-FFF2-40B4-BE49-F238E27FC236}">
                <a16:creationId xmlns:a16="http://schemas.microsoft.com/office/drawing/2014/main" id="{B8D99273-2CD6-791D-60DB-66F1FA7D5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534" y="3908993"/>
            <a:ext cx="1155583" cy="1451450"/>
          </a:xfrm>
          <a:prstGeom prst="rect">
            <a:avLst/>
          </a:prstGeom>
        </p:spPr>
      </p:pic>
      <p:pic>
        <p:nvPicPr>
          <p:cNvPr id="7" name="Bilde 6" descr="Et bilde som inneholder Menneskeansikt, person, klær, utendørs&#10;&#10;Automatisk generert beskrivelse">
            <a:extLst>
              <a:ext uri="{FF2B5EF4-FFF2-40B4-BE49-F238E27FC236}">
                <a16:creationId xmlns:a16="http://schemas.microsoft.com/office/drawing/2014/main" id="{DC236331-7A23-5B56-CDEB-2BEF4B2E18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6530" y="762000"/>
            <a:ext cx="1887275" cy="2547518"/>
          </a:xfrm>
          <a:prstGeom prst="rect">
            <a:avLst/>
          </a:prstGeom>
          <a:effectLst>
            <a:softEdge rad="152400"/>
          </a:effectLst>
        </p:spPr>
      </p:pic>
      <p:pic>
        <p:nvPicPr>
          <p:cNvPr id="11" name="Bilde 10" descr="Et bilde som inneholder person, klær, utendørs, Menneskeansikt&#10;&#10;Automatisk generert beskrivelse">
            <a:extLst>
              <a:ext uri="{FF2B5EF4-FFF2-40B4-BE49-F238E27FC236}">
                <a16:creationId xmlns:a16="http://schemas.microsoft.com/office/drawing/2014/main" id="{DBAAADA6-A9BC-BF1D-9578-123EBB305C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0101" y="792219"/>
            <a:ext cx="2041238" cy="2487080"/>
          </a:xfrm>
          <a:prstGeom prst="rect">
            <a:avLst/>
          </a:prstGeom>
          <a:effectLst>
            <a:softEdge rad="203200"/>
          </a:effectLst>
        </p:spPr>
      </p:pic>
      <p:sp>
        <p:nvSpPr>
          <p:cNvPr id="13" name="TekstSylinder 12">
            <a:extLst>
              <a:ext uri="{FF2B5EF4-FFF2-40B4-BE49-F238E27FC236}">
                <a16:creationId xmlns:a16="http://schemas.microsoft.com/office/drawing/2014/main" id="{1A7F6F35-346A-1867-DA36-1FDC5B9F34A4}"/>
              </a:ext>
            </a:extLst>
          </p:cNvPr>
          <p:cNvSpPr txBox="1"/>
          <p:nvPr/>
        </p:nvSpPr>
        <p:spPr>
          <a:xfrm>
            <a:off x="7974601" y="3309518"/>
            <a:ext cx="1676400" cy="2523768"/>
          </a:xfrm>
          <a:prstGeom prst="rect">
            <a:avLst/>
          </a:prstGeom>
          <a:noFill/>
        </p:spPr>
        <p:txBody>
          <a:bodyPr wrap="square" rtlCol="0">
            <a:spAutoFit/>
          </a:bodyPr>
          <a:lstStyle/>
          <a:p>
            <a:r>
              <a:rPr lang="nb-NO" sz="1400" b="1" dirty="0"/>
              <a:t>Berit Hansen Normann:</a:t>
            </a:r>
            <a:br>
              <a:rPr lang="nb-NO" sz="1400" dirty="0"/>
            </a:br>
            <a:r>
              <a:rPr lang="nb-NO" sz="1400" dirty="0"/>
              <a:t>Pedagogisk medarbeider</a:t>
            </a:r>
          </a:p>
          <a:p>
            <a:br>
              <a:rPr lang="nb-NO" sz="1400" dirty="0"/>
            </a:br>
            <a:r>
              <a:rPr lang="nb-NO" sz="1400" dirty="0"/>
              <a:t>Berit startet hos oss i september 2021 og ble fast ansatt august 2022. </a:t>
            </a:r>
            <a:br>
              <a:rPr lang="nb-NO" sz="1400" dirty="0"/>
            </a:br>
            <a:endParaRPr lang="nb-NO" sz="1400" dirty="0"/>
          </a:p>
          <a:p>
            <a:endParaRPr lang="nb-NO" dirty="0"/>
          </a:p>
        </p:txBody>
      </p:sp>
      <p:pic>
        <p:nvPicPr>
          <p:cNvPr id="16" name="Bilde 15" descr="Et bilde som inneholder person, utendørs, Menneskeansikt, tre&#10;&#10;Automatisk generert beskrivelse">
            <a:extLst>
              <a:ext uri="{FF2B5EF4-FFF2-40B4-BE49-F238E27FC236}">
                <a16:creationId xmlns:a16="http://schemas.microsoft.com/office/drawing/2014/main" id="{2FC12F8E-4FB3-46CC-6FA9-8D7FBB77BF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2572" y="761999"/>
            <a:ext cx="1915927" cy="2547519"/>
          </a:xfrm>
          <a:prstGeom prst="rect">
            <a:avLst/>
          </a:prstGeom>
          <a:effectLst>
            <a:softEdge rad="215900"/>
          </a:effectLst>
        </p:spPr>
      </p:pic>
      <p:sp>
        <p:nvSpPr>
          <p:cNvPr id="17" name="TekstSylinder 16">
            <a:extLst>
              <a:ext uri="{FF2B5EF4-FFF2-40B4-BE49-F238E27FC236}">
                <a16:creationId xmlns:a16="http://schemas.microsoft.com/office/drawing/2014/main" id="{50FFC05A-4391-9189-4921-0F45D1FA9C03}"/>
              </a:ext>
            </a:extLst>
          </p:cNvPr>
          <p:cNvSpPr txBox="1"/>
          <p:nvPr/>
        </p:nvSpPr>
        <p:spPr>
          <a:xfrm>
            <a:off x="9886950" y="3314701"/>
            <a:ext cx="1762125" cy="1600438"/>
          </a:xfrm>
          <a:prstGeom prst="rect">
            <a:avLst/>
          </a:prstGeom>
          <a:noFill/>
        </p:spPr>
        <p:txBody>
          <a:bodyPr wrap="square" rtlCol="0">
            <a:spAutoFit/>
          </a:bodyPr>
          <a:lstStyle/>
          <a:p>
            <a:r>
              <a:rPr lang="nb-NO" sz="1400" b="1" dirty="0"/>
              <a:t>Hanna </a:t>
            </a:r>
            <a:r>
              <a:rPr lang="nb-NO" sz="1400" b="1" dirty="0" err="1"/>
              <a:t>Razuvaiva</a:t>
            </a:r>
            <a:r>
              <a:rPr lang="nb-NO" sz="1400" b="1" dirty="0"/>
              <a:t>:</a:t>
            </a:r>
          </a:p>
          <a:p>
            <a:endParaRPr lang="nb-NO" sz="1400" dirty="0"/>
          </a:p>
          <a:p>
            <a:r>
              <a:rPr lang="nb-NO" sz="1400" dirty="0"/>
              <a:t>Pedagogisk medarbeider 50 %</a:t>
            </a:r>
          </a:p>
          <a:p>
            <a:endParaRPr lang="nb-NO" sz="1400" dirty="0"/>
          </a:p>
          <a:p>
            <a:r>
              <a:rPr lang="nb-NO" sz="1400" dirty="0"/>
              <a:t>Startet hos oss august 2024</a:t>
            </a:r>
          </a:p>
        </p:txBody>
      </p:sp>
    </p:spTree>
    <p:extLst>
      <p:ext uri="{BB962C8B-B14F-4D97-AF65-F5344CB8AC3E}">
        <p14:creationId xmlns:p14="http://schemas.microsoft.com/office/powerpoint/2010/main" val="1009919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9E8C99E4-4696-457B-A237-5950017BDEB9}"/>
              </a:ext>
            </a:extLst>
          </p:cNvPr>
          <p:cNvSpPr txBox="1"/>
          <p:nvPr/>
        </p:nvSpPr>
        <p:spPr>
          <a:xfrm>
            <a:off x="5690155" y="3227931"/>
            <a:ext cx="1914060" cy="1600438"/>
          </a:xfrm>
          <a:prstGeom prst="rect">
            <a:avLst/>
          </a:prstGeom>
          <a:noFill/>
        </p:spPr>
        <p:txBody>
          <a:bodyPr wrap="square" rtlCol="0">
            <a:spAutoFit/>
          </a:bodyPr>
          <a:lstStyle/>
          <a:p>
            <a:r>
              <a:rPr lang="nb-NO" sz="1400" b="1" dirty="0"/>
              <a:t>Matilde Fredriksen:</a:t>
            </a:r>
            <a:br>
              <a:rPr lang="nb-NO" sz="1400" dirty="0"/>
            </a:br>
            <a:r>
              <a:rPr lang="nb-NO" sz="1400" dirty="0"/>
              <a:t>Pedagogisk medarbeider 100%</a:t>
            </a:r>
          </a:p>
          <a:p>
            <a:br>
              <a:rPr lang="nb-NO" sz="1400" dirty="0"/>
            </a:br>
            <a:r>
              <a:rPr lang="nb-NO" sz="1400" dirty="0"/>
              <a:t>Matilde startet hos oss våren 2024.</a:t>
            </a:r>
            <a:br>
              <a:rPr lang="nb-NO" sz="1400" dirty="0"/>
            </a:br>
            <a:endParaRPr lang="nb-NO" sz="1400" dirty="0"/>
          </a:p>
        </p:txBody>
      </p:sp>
      <p:sp>
        <p:nvSpPr>
          <p:cNvPr id="3" name="TekstSylinder 2">
            <a:extLst>
              <a:ext uri="{FF2B5EF4-FFF2-40B4-BE49-F238E27FC236}">
                <a16:creationId xmlns:a16="http://schemas.microsoft.com/office/drawing/2014/main" id="{7B3032B7-B912-79EB-B547-1BD21281DBD9}"/>
              </a:ext>
            </a:extLst>
          </p:cNvPr>
          <p:cNvSpPr txBox="1"/>
          <p:nvPr/>
        </p:nvSpPr>
        <p:spPr>
          <a:xfrm>
            <a:off x="332118" y="1239329"/>
            <a:ext cx="6098874" cy="646331"/>
          </a:xfrm>
          <a:prstGeom prst="rect">
            <a:avLst/>
          </a:prstGeom>
          <a:noFill/>
        </p:spPr>
        <p:txBody>
          <a:bodyPr wrap="square">
            <a:spAutoFit/>
          </a:bodyPr>
          <a:lstStyle/>
          <a:p>
            <a:r>
              <a:rPr lang="nb-NO" sz="3600" dirty="0">
                <a:solidFill>
                  <a:schemeClr val="bg1"/>
                </a:solidFill>
              </a:rPr>
              <a:t>Personalet:</a:t>
            </a:r>
          </a:p>
        </p:txBody>
      </p:sp>
      <p:pic>
        <p:nvPicPr>
          <p:cNvPr id="5" name="Bilde 4" descr="Et bilde som inneholder kreativitet, sjøstjerne, clip art&#10;&#10;Automatisk generert beskrivelse">
            <a:extLst>
              <a:ext uri="{FF2B5EF4-FFF2-40B4-BE49-F238E27FC236}">
                <a16:creationId xmlns:a16="http://schemas.microsoft.com/office/drawing/2014/main" id="{9C3B9B05-6A33-F563-D109-C9409C251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609" y="2088386"/>
            <a:ext cx="1155583" cy="1451450"/>
          </a:xfrm>
          <a:prstGeom prst="rect">
            <a:avLst/>
          </a:prstGeom>
        </p:spPr>
      </p:pic>
      <p:sp>
        <p:nvSpPr>
          <p:cNvPr id="8" name="TekstSylinder 7">
            <a:extLst>
              <a:ext uri="{FF2B5EF4-FFF2-40B4-BE49-F238E27FC236}">
                <a16:creationId xmlns:a16="http://schemas.microsoft.com/office/drawing/2014/main" id="{FE3B5B2E-AB80-9F83-C8EC-23B87ADE8C7F}"/>
              </a:ext>
            </a:extLst>
          </p:cNvPr>
          <p:cNvSpPr txBox="1"/>
          <p:nvPr/>
        </p:nvSpPr>
        <p:spPr>
          <a:xfrm>
            <a:off x="7456408" y="3227931"/>
            <a:ext cx="1881198" cy="1384995"/>
          </a:xfrm>
          <a:prstGeom prst="rect">
            <a:avLst/>
          </a:prstGeom>
          <a:noFill/>
        </p:spPr>
        <p:txBody>
          <a:bodyPr wrap="square" rtlCol="0">
            <a:spAutoFit/>
          </a:bodyPr>
          <a:lstStyle/>
          <a:p>
            <a:r>
              <a:rPr lang="nb-NO" sz="1400" b="1" dirty="0"/>
              <a:t>Christine Jensen</a:t>
            </a:r>
          </a:p>
          <a:p>
            <a:r>
              <a:rPr lang="nb-NO" sz="1400" dirty="0"/>
              <a:t>Pedagogisk medarbeider 100%</a:t>
            </a:r>
          </a:p>
          <a:p>
            <a:endParaRPr lang="nb-NO" sz="1400" dirty="0"/>
          </a:p>
          <a:p>
            <a:r>
              <a:rPr lang="nb-NO" sz="1400" dirty="0"/>
              <a:t>Christine startet hos oss våren 2024</a:t>
            </a:r>
          </a:p>
        </p:txBody>
      </p:sp>
      <p:sp>
        <p:nvSpPr>
          <p:cNvPr id="12" name="TekstSylinder 11">
            <a:extLst>
              <a:ext uri="{FF2B5EF4-FFF2-40B4-BE49-F238E27FC236}">
                <a16:creationId xmlns:a16="http://schemas.microsoft.com/office/drawing/2014/main" id="{7FFABCC9-8879-9AE9-A94B-63CAEAD1A108}"/>
              </a:ext>
            </a:extLst>
          </p:cNvPr>
          <p:cNvSpPr txBox="1"/>
          <p:nvPr/>
        </p:nvSpPr>
        <p:spPr>
          <a:xfrm>
            <a:off x="3737802" y="3185102"/>
            <a:ext cx="1816173" cy="2931380"/>
          </a:xfrm>
          <a:prstGeom prst="rect">
            <a:avLst/>
          </a:prstGeom>
          <a:noFill/>
        </p:spPr>
        <p:txBody>
          <a:bodyPr wrap="square" rtlCol="0">
            <a:spAutoFit/>
          </a:bodyPr>
          <a:lstStyle/>
          <a:p>
            <a:pPr>
              <a:lnSpc>
                <a:spcPct val="115000"/>
              </a:lnSpc>
              <a:spcAft>
                <a:spcPts val="1000"/>
              </a:spcAft>
            </a:pPr>
            <a:r>
              <a:rPr lang="nb-NO" sz="1400" b="1" dirty="0">
                <a:effectLst/>
                <a:latin typeface="+mj-lt"/>
                <a:ea typeface="Calibri" panose="020F0502020204030204" pitchFamily="34" charset="0"/>
                <a:cs typeface="Times New Roman" panose="02020603050405020304" pitchFamily="18" charset="0"/>
              </a:rPr>
              <a:t>Margrethe Torsnes:</a:t>
            </a:r>
            <a:r>
              <a:rPr lang="nb-NO" sz="1400" dirty="0">
                <a:effectLst/>
                <a:latin typeface="+mj-lt"/>
                <a:ea typeface="Calibri" panose="020F0502020204030204" pitchFamily="34" charset="0"/>
                <a:cs typeface="Times New Roman" panose="02020603050405020304" pitchFamily="18" charset="0"/>
              </a:rPr>
              <a:t> </a:t>
            </a:r>
            <a:r>
              <a:rPr lang="nb-NO" sz="1400" dirty="0">
                <a:effectLst/>
                <a:ea typeface="Calibri" panose="020F0502020204030204" pitchFamily="34" charset="0"/>
                <a:cs typeface="Times New Roman" panose="02020603050405020304" pitchFamily="18" charset="0"/>
              </a:rPr>
              <a:t>Pedagogisk leder i 100% stilling, Småbarn.</a:t>
            </a:r>
          </a:p>
          <a:p>
            <a:pPr>
              <a:lnSpc>
                <a:spcPct val="115000"/>
              </a:lnSpc>
              <a:spcAft>
                <a:spcPts val="1000"/>
              </a:spcAft>
            </a:pPr>
            <a:r>
              <a:rPr lang="nb-NO" sz="1400" dirty="0">
                <a:effectLst/>
                <a:ea typeface="Calibri" panose="020F0502020204030204" pitchFamily="34" charset="0"/>
                <a:cs typeface="Times New Roman" panose="02020603050405020304" pitchFamily="18" charset="0"/>
              </a:rPr>
              <a:t>Ferdig utdannet Barnehagelærer ved </a:t>
            </a:r>
            <a:r>
              <a:rPr lang="nb-NO" sz="1400" dirty="0">
                <a:ea typeface="Calibri" panose="020F0502020204030204" pitchFamily="34" charset="0"/>
                <a:cs typeface="Times New Roman" panose="02020603050405020304" pitchFamily="18" charset="0"/>
              </a:rPr>
              <a:t>Høgskolen på Vestlandet våren 2020. Fordypning i natur, helse og bevegelse</a:t>
            </a:r>
            <a:r>
              <a:rPr lang="nb-NO" sz="1200" dirty="0">
                <a:ea typeface="Calibri" panose="020F0502020204030204" pitchFamily="34" charset="0"/>
                <a:cs typeface="Times New Roman" panose="02020603050405020304" pitchFamily="18" charset="0"/>
              </a:rPr>
              <a:t>.</a:t>
            </a:r>
            <a:endParaRPr lang="nb-NO" sz="1200" dirty="0">
              <a:effectLst/>
              <a:ea typeface="Calibri" panose="020F0502020204030204" pitchFamily="34" charset="0"/>
              <a:cs typeface="Times New Roman" panose="02020603050405020304" pitchFamily="18" charset="0"/>
            </a:endParaRPr>
          </a:p>
        </p:txBody>
      </p:sp>
      <p:pic>
        <p:nvPicPr>
          <p:cNvPr id="2" name="Bilde 1" descr="Et bilde som inneholder blekksprut, tegnefilm, clip art, virvelløse sjødyr&#10;&#10;Automatisk generert beskrivelse">
            <a:extLst>
              <a:ext uri="{FF2B5EF4-FFF2-40B4-BE49-F238E27FC236}">
                <a16:creationId xmlns:a16="http://schemas.microsoft.com/office/drawing/2014/main" id="{0BCCEBB1-8DD8-7E3F-948E-3ADC91128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401" y="3809984"/>
            <a:ext cx="1214321" cy="1188400"/>
          </a:xfrm>
          <a:prstGeom prst="rect">
            <a:avLst/>
          </a:prstGeom>
        </p:spPr>
      </p:pic>
      <p:pic>
        <p:nvPicPr>
          <p:cNvPr id="7" name="Bilde 6" descr="Et bilde som inneholder person, klær, utendørs, Menneskeansikt&#10;&#10;Automatisk generert beskrivelse">
            <a:extLst>
              <a:ext uri="{FF2B5EF4-FFF2-40B4-BE49-F238E27FC236}">
                <a16:creationId xmlns:a16="http://schemas.microsoft.com/office/drawing/2014/main" id="{0C3BDD13-3781-5168-10A5-DFF16AD8F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1622" y="670502"/>
            <a:ext cx="1878106" cy="2514600"/>
          </a:xfrm>
          <a:prstGeom prst="rect">
            <a:avLst/>
          </a:prstGeom>
          <a:effectLst>
            <a:softEdge rad="177800"/>
          </a:effectLst>
        </p:spPr>
      </p:pic>
      <p:pic>
        <p:nvPicPr>
          <p:cNvPr id="13" name="Bilde 12" descr="Et bilde som inneholder person, klær, utendørs, Menneskeansikt&#10;&#10;Automatisk generert beskrivelse">
            <a:extLst>
              <a:ext uri="{FF2B5EF4-FFF2-40B4-BE49-F238E27FC236}">
                <a16:creationId xmlns:a16="http://schemas.microsoft.com/office/drawing/2014/main" id="{B312596A-8CD3-2E27-2C04-2A6E02DA8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3975" y="741518"/>
            <a:ext cx="1757595" cy="2374267"/>
          </a:xfrm>
          <a:prstGeom prst="rect">
            <a:avLst/>
          </a:prstGeom>
          <a:effectLst>
            <a:softEdge rad="127000"/>
          </a:effectLst>
        </p:spPr>
      </p:pic>
      <p:pic>
        <p:nvPicPr>
          <p:cNvPr id="16" name="Bilde 15" descr="Et bilde som inneholder person, utendørs, smil, klær&#10;&#10;Automatisk generert beskrivelse">
            <a:extLst>
              <a:ext uri="{FF2B5EF4-FFF2-40B4-BE49-F238E27FC236}">
                <a16:creationId xmlns:a16="http://schemas.microsoft.com/office/drawing/2014/main" id="{5348E00A-12CB-6577-CE4D-BE0675FF17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6408" y="742329"/>
            <a:ext cx="1783794" cy="2373456"/>
          </a:xfrm>
          <a:prstGeom prst="rect">
            <a:avLst/>
          </a:prstGeom>
          <a:effectLst>
            <a:softEdge rad="101600"/>
          </a:effectLst>
        </p:spPr>
      </p:pic>
      <p:pic>
        <p:nvPicPr>
          <p:cNvPr id="18" name="Bilde 17" descr="Et bilde som inneholder utendørs, person, Menneskeansikt, klær&#10;&#10;Automatisk generert beskrivelse">
            <a:extLst>
              <a:ext uri="{FF2B5EF4-FFF2-40B4-BE49-F238E27FC236}">
                <a16:creationId xmlns:a16="http://schemas.microsoft.com/office/drawing/2014/main" id="{65D85037-FE1A-A1F4-CC61-2D372EE2C8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0338" y="670502"/>
            <a:ext cx="1878106" cy="2490207"/>
          </a:xfrm>
          <a:prstGeom prst="rect">
            <a:avLst/>
          </a:prstGeom>
          <a:effectLst>
            <a:softEdge rad="165100"/>
          </a:effectLst>
        </p:spPr>
      </p:pic>
      <p:sp>
        <p:nvSpPr>
          <p:cNvPr id="19" name="TekstSylinder 18">
            <a:extLst>
              <a:ext uri="{FF2B5EF4-FFF2-40B4-BE49-F238E27FC236}">
                <a16:creationId xmlns:a16="http://schemas.microsoft.com/office/drawing/2014/main" id="{67AC610A-F474-485E-24D6-84A7269E006E}"/>
              </a:ext>
            </a:extLst>
          </p:cNvPr>
          <p:cNvSpPr txBox="1"/>
          <p:nvPr/>
        </p:nvSpPr>
        <p:spPr>
          <a:xfrm>
            <a:off x="9596319" y="3227931"/>
            <a:ext cx="1762125" cy="1815882"/>
          </a:xfrm>
          <a:prstGeom prst="rect">
            <a:avLst/>
          </a:prstGeom>
          <a:noFill/>
        </p:spPr>
        <p:txBody>
          <a:bodyPr wrap="square" rtlCol="0">
            <a:spAutoFit/>
          </a:bodyPr>
          <a:lstStyle/>
          <a:p>
            <a:r>
              <a:rPr lang="nb-NO" sz="1400" b="1" dirty="0"/>
              <a:t>Ann Edith Krane</a:t>
            </a:r>
          </a:p>
          <a:p>
            <a:r>
              <a:rPr lang="nb-NO" sz="1400" dirty="0"/>
              <a:t>Pedagogisk medarbeider 100%</a:t>
            </a:r>
          </a:p>
          <a:p>
            <a:endParaRPr lang="nb-NO" sz="1400" dirty="0"/>
          </a:p>
          <a:p>
            <a:r>
              <a:rPr lang="nb-NO" sz="1400" dirty="0"/>
              <a:t>Ann Edith startet hos oss i august 2024.</a:t>
            </a:r>
          </a:p>
          <a:p>
            <a:r>
              <a:rPr lang="nb-NO" sz="1400" dirty="0"/>
              <a:t>Har lang fartstid i barnehage fra før </a:t>
            </a:r>
          </a:p>
        </p:txBody>
      </p:sp>
    </p:spTree>
    <p:extLst>
      <p:ext uri="{BB962C8B-B14F-4D97-AF65-F5344CB8AC3E}">
        <p14:creationId xmlns:p14="http://schemas.microsoft.com/office/powerpoint/2010/main" val="1085382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618F1246-896D-42A5-9BDC-716469EECE38}"/>
              </a:ext>
            </a:extLst>
          </p:cNvPr>
          <p:cNvSpPr txBox="1"/>
          <p:nvPr/>
        </p:nvSpPr>
        <p:spPr>
          <a:xfrm>
            <a:off x="3745796" y="3093104"/>
            <a:ext cx="2218439" cy="3108543"/>
          </a:xfrm>
          <a:prstGeom prst="rect">
            <a:avLst/>
          </a:prstGeom>
          <a:noFill/>
        </p:spPr>
        <p:txBody>
          <a:bodyPr wrap="square" rtlCol="0">
            <a:spAutoFit/>
          </a:bodyPr>
          <a:lstStyle/>
          <a:p>
            <a:r>
              <a:rPr lang="nb-NO" sz="1400" b="1" dirty="0"/>
              <a:t>Rune Vagle: </a:t>
            </a:r>
            <a:br>
              <a:rPr lang="nb-NO" sz="1400" dirty="0"/>
            </a:br>
            <a:r>
              <a:rPr lang="nb-NO" sz="1400" dirty="0"/>
              <a:t>Styrer</a:t>
            </a:r>
          </a:p>
          <a:p>
            <a:r>
              <a:rPr lang="nb-NO" sz="1400" dirty="0"/>
              <a:t>Har arbeidet i Solheim barnehage siden 2010. Ferdig utdannet ved Nord universitet i 2010 med </a:t>
            </a:r>
            <a:r>
              <a:rPr lang="nb-NO" sz="1400" dirty="0" err="1"/>
              <a:t>utefag</a:t>
            </a:r>
            <a:r>
              <a:rPr lang="nb-NO" sz="1400" dirty="0"/>
              <a:t> som fordypning. Har jobbet som styrer, pedagogisk leder, barnehagelærer, assistent på enkelt barn og som spesial pedagog. </a:t>
            </a:r>
          </a:p>
          <a:p>
            <a:r>
              <a:rPr lang="nb-NO" sz="1400" dirty="0"/>
              <a:t>Startet i Kabelvåg i august 2023.</a:t>
            </a:r>
          </a:p>
        </p:txBody>
      </p:sp>
      <p:sp>
        <p:nvSpPr>
          <p:cNvPr id="12" name="TekstSylinder 11">
            <a:extLst>
              <a:ext uri="{FF2B5EF4-FFF2-40B4-BE49-F238E27FC236}">
                <a16:creationId xmlns:a16="http://schemas.microsoft.com/office/drawing/2014/main" id="{44D72E58-5C85-A947-10FD-A906DD29DA71}"/>
              </a:ext>
            </a:extLst>
          </p:cNvPr>
          <p:cNvSpPr txBox="1"/>
          <p:nvPr/>
        </p:nvSpPr>
        <p:spPr>
          <a:xfrm>
            <a:off x="332118" y="1239329"/>
            <a:ext cx="6098874" cy="646331"/>
          </a:xfrm>
          <a:prstGeom prst="rect">
            <a:avLst/>
          </a:prstGeom>
          <a:noFill/>
        </p:spPr>
        <p:txBody>
          <a:bodyPr wrap="square">
            <a:spAutoFit/>
          </a:bodyPr>
          <a:lstStyle/>
          <a:p>
            <a:r>
              <a:rPr lang="nb-NO" sz="3600" dirty="0">
                <a:solidFill>
                  <a:schemeClr val="bg1"/>
                </a:solidFill>
              </a:rPr>
              <a:t>Personalet:</a:t>
            </a:r>
          </a:p>
        </p:txBody>
      </p:sp>
      <p:pic>
        <p:nvPicPr>
          <p:cNvPr id="2" name="Bilde 1" descr="Et bilde som inneholder kreativitet, sjøstjerne, clip art&#10;&#10;Automatisk generert beskrivelse">
            <a:extLst>
              <a:ext uri="{FF2B5EF4-FFF2-40B4-BE49-F238E27FC236}">
                <a16:creationId xmlns:a16="http://schemas.microsoft.com/office/drawing/2014/main" id="{3BD79266-BE97-0B81-4686-263DE1C88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609" y="2088386"/>
            <a:ext cx="1155583" cy="1451450"/>
          </a:xfrm>
          <a:prstGeom prst="rect">
            <a:avLst/>
          </a:prstGeom>
        </p:spPr>
      </p:pic>
      <p:pic>
        <p:nvPicPr>
          <p:cNvPr id="5" name="Bilde 4" descr="Et bilde som inneholder blekksprut, tegnefilm, clip art, virvelløse sjødyr&#10;&#10;Automatisk generert beskrivelse">
            <a:extLst>
              <a:ext uri="{FF2B5EF4-FFF2-40B4-BE49-F238E27FC236}">
                <a16:creationId xmlns:a16="http://schemas.microsoft.com/office/drawing/2014/main" id="{3554A16E-5AF6-57D0-67A9-87E244664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401" y="3809984"/>
            <a:ext cx="1214321" cy="1188400"/>
          </a:xfrm>
          <a:prstGeom prst="rect">
            <a:avLst/>
          </a:prstGeom>
        </p:spPr>
      </p:pic>
      <p:pic>
        <p:nvPicPr>
          <p:cNvPr id="10" name="Bilde 9" descr="Et bilde som inneholder person, klær, utendørs, Menneskeansikt&#10;&#10;Automatisk generert beskrivelse">
            <a:extLst>
              <a:ext uri="{FF2B5EF4-FFF2-40B4-BE49-F238E27FC236}">
                <a16:creationId xmlns:a16="http://schemas.microsoft.com/office/drawing/2014/main" id="{73606071-5F5D-5ABD-DE38-9BA0FCE6C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5796" y="539902"/>
            <a:ext cx="1849831" cy="2553202"/>
          </a:xfrm>
          <a:prstGeom prst="rect">
            <a:avLst/>
          </a:prstGeom>
          <a:effectLst>
            <a:softEdge rad="152400"/>
          </a:effectLst>
        </p:spPr>
      </p:pic>
    </p:spTree>
    <p:extLst>
      <p:ext uri="{BB962C8B-B14F-4D97-AF65-F5344CB8AC3E}">
        <p14:creationId xmlns:p14="http://schemas.microsoft.com/office/powerpoint/2010/main" val="807905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CB0D1B6-9CAF-4538-8714-6FCEE3CA3D9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9" name="Rectangle 11">
            <a:extLst>
              <a:ext uri="{FF2B5EF4-FFF2-40B4-BE49-F238E27FC236}">
                <a16:creationId xmlns:a16="http://schemas.microsoft.com/office/drawing/2014/main" id="{4848BFFA-3A1D-4A3D-9E2C-13E8BB55A7D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b-NO"/>
          </a:p>
        </p:txBody>
      </p:sp>
      <p:sp>
        <p:nvSpPr>
          <p:cNvPr id="10" name="Rectangle 12">
            <a:extLst>
              <a:ext uri="{FF2B5EF4-FFF2-40B4-BE49-F238E27FC236}">
                <a16:creationId xmlns:a16="http://schemas.microsoft.com/office/drawing/2014/main" id="{959D978F-BD5E-4B1C-BFC4-DB13B6777D74}"/>
              </a:ext>
            </a:extLst>
          </p:cNvPr>
          <p:cNvSpPr>
            <a:spLocks noChangeArrowheads="1"/>
          </p:cNvSpPr>
          <p:nvPr/>
        </p:nvSpPr>
        <p:spPr bwMode="auto">
          <a:xfrm>
            <a:off x="522736" y="966248"/>
            <a:ext cx="32355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49263" algn="l" defTabSz="914400" rtl="0" eaLnBrk="0" fontAlgn="base" latinLnBrk="0" hangingPunct="0">
              <a:lnSpc>
                <a:spcPct val="100000"/>
              </a:lnSpc>
              <a:spcBef>
                <a:spcPct val="0"/>
              </a:spcBef>
              <a:spcAft>
                <a:spcPct val="0"/>
              </a:spcAft>
              <a:buClrTx/>
              <a:buSzTx/>
              <a:buFontTx/>
              <a:buNone/>
              <a:tabLst/>
            </a:pPr>
            <a:r>
              <a:rPr kumimoji="0" lang="nb-NO" altLang="nb-NO" sz="2800" b="1" i="0" u="none" strike="noStrike" cap="none" normalizeH="0" baseline="0" dirty="0">
                <a:ln>
                  <a:noFill/>
                </a:ln>
                <a:solidFill>
                  <a:schemeClr val="bg1"/>
                </a:solidFill>
                <a:effectLst/>
                <a:latin typeface="Poor Richard" panose="02080502050505020702" pitchFamily="18" charset="0"/>
                <a:ea typeface="Calibri" panose="020F0502020204030204" pitchFamily="34" charset="0"/>
                <a:cs typeface="Times New Roman" panose="02020603050405020304" pitchFamily="18" charset="0"/>
              </a:rPr>
              <a:t>VISJON</a:t>
            </a:r>
            <a:r>
              <a:rPr kumimoji="0" lang="nb-NO" altLang="nb-NO" sz="2800" b="0" i="0" u="none" strike="noStrike" cap="none" normalizeH="0" baseline="0" dirty="0">
                <a:ln>
                  <a:noFill/>
                </a:ln>
                <a:solidFill>
                  <a:schemeClr val="bg1"/>
                </a:solidFill>
                <a:effectLst/>
                <a:latin typeface="Poor Richard" panose="02080502050505020702" pitchFamily="18" charset="0"/>
                <a:ea typeface="Calibri" panose="020F0502020204030204" pitchFamily="34" charset="0"/>
                <a:cs typeface="Times New Roman" panose="02020603050405020304" pitchFamily="18" charset="0"/>
              </a:rPr>
              <a:t>:</a:t>
            </a:r>
            <a:r>
              <a:rPr kumimoji="0" lang="nb-NO" altLang="nb-NO" sz="28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b-NO" altLang="nb-NO" sz="2800" b="0" i="0" u="none" strike="noStrike" cap="none" normalizeH="0" baseline="0" dirty="0">
              <a:ln>
                <a:noFill/>
              </a:ln>
              <a:solidFill>
                <a:schemeClr val="bg1"/>
              </a:solidFill>
              <a:effectLst/>
              <a:latin typeface="Arial" panose="020B0604020202020204" pitchFamily="34" charset="0"/>
            </a:endParaRPr>
          </a:p>
        </p:txBody>
      </p:sp>
      <p:sp>
        <p:nvSpPr>
          <p:cNvPr id="18" name="TekstSylinder 17">
            <a:extLst>
              <a:ext uri="{FF2B5EF4-FFF2-40B4-BE49-F238E27FC236}">
                <a16:creationId xmlns:a16="http://schemas.microsoft.com/office/drawing/2014/main" id="{880A8BFD-B301-4086-B953-0DC751A21ECA}"/>
              </a:ext>
            </a:extLst>
          </p:cNvPr>
          <p:cNvSpPr txBox="1"/>
          <p:nvPr/>
        </p:nvSpPr>
        <p:spPr>
          <a:xfrm>
            <a:off x="285893" y="1739724"/>
            <a:ext cx="5108799" cy="424731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tab pos="4991100" algn="l"/>
              </a:tabLst>
            </a:pPr>
            <a:r>
              <a:rPr kumimoji="0" lang="nb-NO" altLang="nb-NO" sz="1800" b="0" i="0" u="none" strike="noStrike" cap="none" normalizeH="0" baseline="0" dirty="0">
                <a:ln>
                  <a:noFill/>
                </a:ln>
                <a:solidFill>
                  <a:schemeClr val="bg1"/>
                </a:solidFill>
                <a:effectLst/>
                <a:latin typeface="Poor Richard" panose="02080502050505020702" pitchFamily="18" charset="0"/>
                <a:ea typeface="Calibri" panose="020F0502020204030204" pitchFamily="34" charset="0"/>
                <a:cs typeface="Times New Roman" panose="02020603050405020304" pitchFamily="18" charset="0"/>
              </a:rPr>
              <a:t>Tenk å få mulighet til Å VÆRE</a:t>
            </a:r>
          </a:p>
          <a:p>
            <a:pPr marL="0" marR="0" lvl="0" indent="0" algn="l" defTabSz="914400" rtl="0" eaLnBrk="0" fontAlgn="base" latinLnBrk="0" hangingPunct="0">
              <a:lnSpc>
                <a:spcPct val="100000"/>
              </a:lnSpc>
              <a:spcBef>
                <a:spcPct val="0"/>
              </a:spcBef>
              <a:spcAft>
                <a:spcPct val="0"/>
              </a:spcAft>
              <a:buClrTx/>
              <a:buSzTx/>
              <a:buFontTx/>
              <a:buNone/>
              <a:tabLst>
                <a:tab pos="4991100" algn="l"/>
              </a:tabLst>
            </a:pPr>
            <a:endParaRPr lang="nb-NO" altLang="nb-NO" dirty="0">
              <a:solidFill>
                <a:schemeClr val="bg1"/>
              </a:solidFill>
              <a:latin typeface="Poor Richard" panose="02080502050505020702"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991100" algn="l"/>
              </a:tabLst>
            </a:pPr>
            <a:r>
              <a:rPr kumimoji="0" lang="nb-NO" altLang="nb-NO" sz="1800" b="0" i="0" u="none" strike="noStrike" cap="none" normalizeH="0" baseline="0" dirty="0">
                <a:ln>
                  <a:noFill/>
                </a:ln>
                <a:solidFill>
                  <a:schemeClr val="bg1"/>
                </a:solidFill>
                <a:effectLst/>
                <a:latin typeface="Poor Richard" panose="02080502050505020702" pitchFamily="18" charset="0"/>
                <a:ea typeface="Calibri" panose="020F0502020204030204" pitchFamily="34" charset="0"/>
                <a:cs typeface="Times New Roman" panose="02020603050405020304" pitchFamily="18" charset="0"/>
              </a:rPr>
              <a:t>den beste versjonen av SEG SELV</a:t>
            </a:r>
            <a:endParaRPr kumimoji="0" lang="nb-NO" altLang="nb-NO" sz="800" b="0" i="0" u="none" strike="noStrike" cap="none" normalizeH="0" baseline="0" dirty="0">
              <a:ln>
                <a:noFill/>
              </a:ln>
              <a:solidFill>
                <a:schemeClr val="bg1"/>
              </a:solidFill>
              <a:effectLst/>
              <a:latin typeface="Poor Richard" panose="02080502050505020702"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991100" algn="l"/>
              </a:tabLst>
            </a:pPr>
            <a:endParaRPr kumimoji="0" lang="nb-NO" altLang="nb-NO" sz="1800" b="0" i="0" u="none" strike="noStrike" cap="none" normalizeH="0" baseline="0" dirty="0">
              <a:ln>
                <a:noFill/>
              </a:ln>
              <a:solidFill>
                <a:schemeClr val="bg1"/>
              </a:solidFill>
              <a:effectLst/>
              <a:latin typeface="Poor Richard" panose="02080502050505020702"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991100" algn="l"/>
              </a:tabLst>
            </a:pPr>
            <a:r>
              <a:rPr kumimoji="0" lang="nb-NO" altLang="nb-NO" sz="1800" b="0" i="0" u="none" strike="noStrike" cap="none" normalizeH="0" baseline="0" dirty="0">
                <a:ln>
                  <a:noFill/>
                </a:ln>
                <a:solidFill>
                  <a:schemeClr val="bg1"/>
                </a:solidFill>
                <a:effectLst/>
                <a:latin typeface="Poor Richard" panose="02080502050505020702" pitchFamily="18" charset="0"/>
                <a:ea typeface="Calibri" panose="020F0502020204030204" pitchFamily="34" charset="0"/>
                <a:cs typeface="Times New Roman" panose="02020603050405020304" pitchFamily="18" charset="0"/>
              </a:rPr>
              <a:t>Tenk at vinger kan VOKSE og</a:t>
            </a:r>
            <a:endParaRPr kumimoji="0" lang="nb-NO" altLang="nb-NO" sz="800" b="0" i="0" u="none" strike="noStrike" cap="none" normalizeH="0" baseline="0" dirty="0">
              <a:ln>
                <a:noFill/>
              </a:ln>
              <a:solidFill>
                <a:schemeClr val="bg1"/>
              </a:solidFill>
              <a:effectLst/>
              <a:latin typeface="Poor Richard" panose="02080502050505020702"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991100" algn="l"/>
              </a:tabLst>
            </a:pPr>
            <a:endParaRPr kumimoji="0" lang="nb-NO" altLang="nb-NO" sz="1800" b="0" i="0" u="none" strike="noStrike" cap="none" normalizeH="0" baseline="0" dirty="0">
              <a:ln>
                <a:noFill/>
              </a:ln>
              <a:solidFill>
                <a:schemeClr val="bg1"/>
              </a:solidFill>
              <a:effectLst/>
              <a:latin typeface="Poor Richard" panose="02080502050505020702"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991100" algn="l"/>
              </a:tabLst>
            </a:pPr>
            <a:r>
              <a:rPr kumimoji="0" lang="nb-NO" altLang="nb-NO" sz="1800" b="0" i="0" u="none" strike="noStrike" cap="none" normalizeH="0" baseline="0" dirty="0">
                <a:ln>
                  <a:noFill/>
                </a:ln>
                <a:solidFill>
                  <a:schemeClr val="bg1"/>
                </a:solidFill>
                <a:effectLst/>
                <a:latin typeface="Poor Richard" panose="02080502050505020702" pitchFamily="18" charset="0"/>
                <a:ea typeface="Calibri" panose="020F0502020204030204" pitchFamily="34" charset="0"/>
                <a:cs typeface="Times New Roman" panose="02020603050405020304" pitchFamily="18" charset="0"/>
              </a:rPr>
              <a:t>tanker FLY – høyere enn fjell</a:t>
            </a:r>
            <a:endParaRPr kumimoji="0" lang="nb-NO" altLang="nb-NO" sz="800" b="0" i="0" u="none" strike="noStrike" cap="none" normalizeH="0" baseline="0" dirty="0">
              <a:ln>
                <a:noFill/>
              </a:ln>
              <a:solidFill>
                <a:schemeClr val="bg1"/>
              </a:solidFill>
              <a:effectLst/>
              <a:latin typeface="Poor Richard" panose="02080502050505020702"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991100" algn="l"/>
              </a:tabLst>
            </a:pPr>
            <a:endParaRPr kumimoji="0" lang="nb-NO" altLang="nb-NO" sz="1800" b="0" i="0" u="none" strike="noStrike" cap="none" normalizeH="0" baseline="0" dirty="0">
              <a:ln>
                <a:noFill/>
              </a:ln>
              <a:solidFill>
                <a:schemeClr val="bg1"/>
              </a:solidFill>
              <a:effectLst/>
              <a:latin typeface="Poor Richard" panose="02080502050505020702"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991100" algn="l"/>
              </a:tabLst>
            </a:pPr>
            <a:r>
              <a:rPr kumimoji="0" lang="nb-NO" altLang="nb-NO" sz="1800" b="0" i="0" u="none" strike="noStrike" cap="none" normalizeH="0" baseline="0" dirty="0">
                <a:ln>
                  <a:noFill/>
                </a:ln>
                <a:solidFill>
                  <a:schemeClr val="bg1"/>
                </a:solidFill>
                <a:effectLst/>
                <a:latin typeface="Poor Richard" panose="02080502050505020702" pitchFamily="18" charset="0"/>
                <a:ea typeface="Calibri" panose="020F0502020204030204" pitchFamily="34" charset="0"/>
                <a:cs typeface="Times New Roman" panose="02020603050405020304" pitchFamily="18" charset="0"/>
              </a:rPr>
              <a:t>Her kan vi SKAPE sammen</a:t>
            </a:r>
            <a:endParaRPr kumimoji="0" lang="nb-NO" altLang="nb-NO" sz="800" b="0" i="0" u="none" strike="noStrike" cap="none" normalizeH="0" baseline="0" dirty="0">
              <a:ln>
                <a:noFill/>
              </a:ln>
              <a:solidFill>
                <a:schemeClr val="bg1"/>
              </a:solidFill>
              <a:effectLst/>
              <a:latin typeface="Poor Richard" panose="02080502050505020702" pitchFamily="18" charset="0"/>
            </a:endParaRPr>
          </a:p>
          <a:p>
            <a:pPr marL="0" marR="0" lvl="0" indent="0" algn="l" defTabSz="914400" rtl="0" eaLnBrk="0" fontAlgn="base" latinLnBrk="0" hangingPunct="0">
              <a:lnSpc>
                <a:spcPct val="100000"/>
              </a:lnSpc>
              <a:spcBef>
                <a:spcPct val="0"/>
              </a:spcBef>
              <a:spcAft>
                <a:spcPct val="0"/>
              </a:spcAft>
              <a:buClrTx/>
              <a:buSzTx/>
              <a:tabLst>
                <a:tab pos="4991100" algn="l"/>
              </a:tabLst>
            </a:pPr>
            <a:endParaRPr kumimoji="0" lang="nb-NO" altLang="nb-NO" sz="1800" b="0" i="0" u="none" strike="noStrike" cap="none" normalizeH="0" baseline="0" dirty="0">
              <a:ln>
                <a:noFill/>
              </a:ln>
              <a:solidFill>
                <a:schemeClr val="bg1"/>
              </a:solidFill>
              <a:effectLst/>
              <a:latin typeface="Poor Richard" panose="02080502050505020702"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tab pos="4991100" algn="l"/>
              </a:tabLst>
            </a:pPr>
            <a:r>
              <a:rPr kumimoji="0" lang="nb-NO" altLang="nb-NO" sz="1800" b="0" i="0" u="none" strike="noStrike" cap="none" normalizeH="0" baseline="0" dirty="0">
                <a:ln>
                  <a:noFill/>
                </a:ln>
                <a:solidFill>
                  <a:schemeClr val="bg1"/>
                </a:solidFill>
                <a:effectLst/>
                <a:latin typeface="Poor Richard" panose="02080502050505020702" pitchFamily="18" charset="0"/>
                <a:ea typeface="Calibri" panose="020F0502020204030204" pitchFamily="34" charset="0"/>
                <a:cs typeface="Times New Roman" panose="02020603050405020304" pitchFamily="18" charset="0"/>
              </a:rPr>
              <a:t>Få føle at DAGEN ER DIN!</a:t>
            </a:r>
            <a:endParaRPr kumimoji="0" lang="nb-NO" altLang="nb-NO" sz="800" b="0" i="0" u="none" strike="noStrike" cap="none" normalizeH="0" baseline="0" dirty="0">
              <a:ln>
                <a:noFill/>
              </a:ln>
              <a:solidFill>
                <a:schemeClr val="bg1"/>
              </a:solidFill>
              <a:effectLst/>
              <a:latin typeface="Poor Richard" panose="02080502050505020702"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991100" algn="l"/>
              </a:tabLst>
            </a:pPr>
            <a:endParaRPr kumimoji="0" lang="nb-NO" altLang="nb-NO" sz="1800" b="0" i="0" u="none" strike="noStrike" cap="none" normalizeH="0" baseline="0" dirty="0">
              <a:ln>
                <a:noFill/>
              </a:ln>
              <a:solidFill>
                <a:schemeClr val="bg1"/>
              </a:solidFill>
              <a:effectLst/>
              <a:latin typeface="Poor Richard" panose="02080502050505020702"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991100" algn="l"/>
              </a:tabLst>
            </a:pPr>
            <a:r>
              <a:rPr kumimoji="0" lang="nb-NO" altLang="nb-NO" sz="1800" b="0" i="0" u="none" strike="noStrike" cap="none" normalizeH="0" baseline="0" dirty="0">
                <a:ln>
                  <a:noFill/>
                </a:ln>
                <a:solidFill>
                  <a:schemeClr val="bg1"/>
                </a:solidFill>
                <a:effectLst/>
                <a:latin typeface="Poor Richard" panose="02080502050505020702" pitchFamily="18" charset="0"/>
                <a:ea typeface="Calibri" panose="020F0502020204030204" pitchFamily="34" charset="0"/>
                <a:cs typeface="Times New Roman" panose="02020603050405020304" pitchFamily="18" charset="0"/>
              </a:rPr>
              <a:t>Her er det HUMOR og GLEDE</a:t>
            </a:r>
            <a:endParaRPr kumimoji="0" lang="nb-NO" altLang="nb-NO" sz="800" b="0" i="0" u="none" strike="noStrike" cap="none" normalizeH="0" baseline="0" dirty="0">
              <a:ln>
                <a:noFill/>
              </a:ln>
              <a:solidFill>
                <a:schemeClr val="bg1"/>
              </a:solidFill>
              <a:effectLst/>
              <a:latin typeface="Poor Richard" panose="02080502050505020702"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991100" algn="l"/>
              </a:tabLst>
            </a:pPr>
            <a:endParaRPr kumimoji="0" lang="nb-NO" altLang="nb-NO" sz="1800" b="0" i="0" u="none" strike="noStrike" cap="none" normalizeH="0" baseline="0" dirty="0">
              <a:ln>
                <a:noFill/>
              </a:ln>
              <a:solidFill>
                <a:schemeClr val="bg1"/>
              </a:solidFill>
              <a:effectLst/>
              <a:latin typeface="Poor Richard" panose="02080502050505020702"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991100" algn="l"/>
              </a:tabLst>
            </a:pPr>
            <a:r>
              <a:rPr kumimoji="0" lang="nb-NO" altLang="nb-NO" sz="1800" b="0" i="0" u="none" strike="noStrike" cap="none" normalizeH="0" baseline="0" dirty="0">
                <a:ln>
                  <a:noFill/>
                </a:ln>
                <a:solidFill>
                  <a:schemeClr val="bg1"/>
                </a:solidFill>
                <a:effectLst/>
                <a:latin typeface="Poor Richard" panose="02080502050505020702" pitchFamily="18" charset="0"/>
                <a:ea typeface="Calibri" panose="020F0502020204030204" pitchFamily="34" charset="0"/>
                <a:cs typeface="Times New Roman" panose="02020603050405020304" pitchFamily="18" charset="0"/>
              </a:rPr>
              <a:t>Ja,  dette er BARNEHAGEN MIN</a:t>
            </a:r>
            <a:endParaRPr lang="nb-NO" dirty="0">
              <a:solidFill>
                <a:schemeClr val="bg1"/>
              </a:solidFill>
              <a:latin typeface="Poor Richard" panose="02080502050505020702" pitchFamily="18" charset="0"/>
            </a:endParaRPr>
          </a:p>
        </p:txBody>
      </p:sp>
      <p:pic>
        <p:nvPicPr>
          <p:cNvPr id="3" name="Bilde 2" descr="Et bilde som inneholder regnbue, Fargerikt, Barnekunst, kunst&#10;&#10;Automatisk generert beskrivelse">
            <a:extLst>
              <a:ext uri="{FF2B5EF4-FFF2-40B4-BE49-F238E27FC236}">
                <a16:creationId xmlns:a16="http://schemas.microsoft.com/office/drawing/2014/main" id="{789BDACD-4DAD-FCFA-7F1C-BFCC6A386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6174" y="917411"/>
            <a:ext cx="6854535" cy="5138332"/>
          </a:xfrm>
          <a:prstGeom prst="rect">
            <a:avLst/>
          </a:prstGeom>
        </p:spPr>
      </p:pic>
    </p:spTree>
    <p:extLst>
      <p:ext uri="{BB962C8B-B14F-4D97-AF65-F5344CB8AC3E}">
        <p14:creationId xmlns:p14="http://schemas.microsoft.com/office/powerpoint/2010/main" val="3764124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5153C816-765E-45B0-BF0C-0DD7DDAAD7C2}"/>
              </a:ext>
            </a:extLst>
          </p:cNvPr>
          <p:cNvSpPr>
            <a:spLocks noGrp="1"/>
          </p:cNvSpPr>
          <p:nvPr>
            <p:ph idx="1"/>
          </p:nvPr>
        </p:nvSpPr>
        <p:spPr>
          <a:xfrm>
            <a:off x="5012182" y="945890"/>
            <a:ext cx="4695821" cy="5548313"/>
          </a:xfrm>
        </p:spPr>
        <p:txBody>
          <a:bodyPr>
            <a:normAutofit lnSpcReduction="10000"/>
          </a:bodyPr>
          <a:lstStyle/>
          <a:p>
            <a:pPr marL="0" indent="0">
              <a:spcAft>
                <a:spcPts val="1000"/>
              </a:spcAft>
              <a:buNone/>
            </a:pPr>
            <a:r>
              <a:rPr lang="nb-NO" sz="1400" dirty="0">
                <a:effectLst/>
                <a:ea typeface="Times New Roman" panose="02020603050405020304" pitchFamily="18" charset="0"/>
                <a:cs typeface="Times New Roman" panose="02020603050405020304" pitchFamily="18" charset="0"/>
              </a:rPr>
              <a:t>I Kabelvåg barnehage skal det være lov til å drømme, eksperimentere, utforske, lure på, reflektere og ha luft under vingene som gir oss muligheter til å fly høyt i både tanker og handling. Samtidig skal vi stå fast på det som er viktig, med beina på jorda; trygghet, omsorg, respekt, toleranse, empati, vennskap, være en del av et fellesskap, lek og læring.</a:t>
            </a:r>
            <a:endParaRPr lang="nb-NO" sz="1400" dirty="0">
              <a:effectLst/>
              <a:ea typeface="Calibri" panose="020F0502020204030204" pitchFamily="34" charset="0"/>
              <a:cs typeface="Times New Roman" panose="02020603050405020304" pitchFamily="18" charset="0"/>
            </a:endParaRPr>
          </a:p>
          <a:p>
            <a:pPr marL="0" indent="0">
              <a:buNone/>
            </a:pPr>
            <a:r>
              <a:rPr lang="nb-NO" sz="1400" dirty="0">
                <a:effectLst/>
                <a:ea typeface="Calibri" panose="020F0502020204030204" pitchFamily="34" charset="0"/>
                <a:cs typeface="Times New Roman" panose="02020603050405020304" pitchFamily="18" charset="0"/>
              </a:rPr>
              <a:t>For oss er en god barnehage å gi barna opplevelser og erfaringer som stimulerer alle sider ved et barns utvikling. Vi ønsker at barna skal få utvikle seg ut fra sine egne forutsetninger og behov.</a:t>
            </a:r>
            <a:endParaRPr lang="nb-NO" sz="1400" dirty="0">
              <a:cs typeface="Times New Roman" panose="02020603050405020304" pitchFamily="18" charset="0"/>
            </a:endParaRPr>
          </a:p>
          <a:p>
            <a:pPr marL="0" indent="0">
              <a:spcAft>
                <a:spcPts val="1000"/>
              </a:spcAft>
              <a:buNone/>
            </a:pPr>
            <a:r>
              <a:rPr lang="nb-NO" sz="1400" dirty="0">
                <a:effectLst/>
                <a:ea typeface="Calibri" panose="020F0502020204030204" pitchFamily="34" charset="0"/>
                <a:cs typeface="Times New Roman" panose="02020603050405020304" pitchFamily="18" charset="0"/>
              </a:rPr>
              <a:t>De skal få møte individuelle utfordringer og samtidig føle trygghet og mestring.</a:t>
            </a:r>
            <a:endParaRPr lang="nb-NO" sz="1400" dirty="0">
              <a:ea typeface="Calibri" panose="020F0502020204030204" pitchFamily="34" charset="0"/>
              <a:cs typeface="Times New Roman" panose="02020603050405020304" pitchFamily="18" charset="0"/>
            </a:endParaRPr>
          </a:p>
          <a:p>
            <a:pPr marL="0" indent="0">
              <a:spcAft>
                <a:spcPts val="1000"/>
              </a:spcAft>
              <a:buNone/>
            </a:pPr>
            <a:r>
              <a:rPr lang="nb-NO" sz="1400" dirty="0">
                <a:effectLst/>
                <a:ea typeface="Calibri" panose="020F0502020204030204" pitchFamily="34" charset="0"/>
                <a:cs typeface="Times New Roman" panose="02020603050405020304" pitchFamily="18" charset="0"/>
              </a:rPr>
              <a:t>Vi tenker på barna som ressurssterke og unike individer. Vi tar utgangspunkt i hele barnet med dets individuelle utvikling, og ser på barn som kompetente aktører og bidragsytere. Vi tilpasser arbeidet og hverdagen etter barnas ønsker og behov, og legger vekt på at barna får tid til å utforske, leke og oppdage.</a:t>
            </a:r>
          </a:p>
          <a:p>
            <a:pPr marL="0" indent="0">
              <a:spcAft>
                <a:spcPts val="1000"/>
              </a:spcAft>
              <a:buNone/>
            </a:pPr>
            <a:r>
              <a:rPr lang="nb-NO" sz="1400" dirty="0">
                <a:effectLst/>
                <a:ea typeface="Calibri" panose="020F0502020204030204" pitchFamily="34" charset="0"/>
                <a:cs typeface="Times New Roman" panose="02020603050405020304" pitchFamily="18" charset="0"/>
              </a:rPr>
              <a:t>Vi vil være med på å utvikle sosialt kompetente barn med troen på seg selv, nysgjerrighet og lyst til å lære nytt. </a:t>
            </a:r>
          </a:p>
          <a:p>
            <a:pPr marL="0" indent="0">
              <a:spcAft>
                <a:spcPts val="1000"/>
              </a:spcAft>
              <a:buNone/>
            </a:pPr>
            <a:r>
              <a:rPr lang="nb-NO" sz="1400" dirty="0">
                <a:effectLst/>
                <a:ea typeface="Calibri" panose="020F0502020204030204" pitchFamily="34" charset="0"/>
                <a:cs typeface="Times New Roman" panose="02020603050405020304" pitchFamily="18" charset="0"/>
              </a:rPr>
              <a:t>Vi voksne i barnehagen spiller en svært sentral rolle i denne prosessen. Vi er en av de viktigste aktørene i barnas liv og det er opp til oss å forvalte dette ansvaret på best mulig måte.</a:t>
            </a:r>
          </a:p>
          <a:p>
            <a:pPr marL="0" indent="0">
              <a:spcAft>
                <a:spcPts val="1000"/>
              </a:spcAft>
              <a:buNone/>
            </a:pPr>
            <a:endParaRPr lang="nb-NO" sz="1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sz="1000" dirty="0"/>
          </a:p>
        </p:txBody>
      </p:sp>
      <p:sp>
        <p:nvSpPr>
          <p:cNvPr id="2" name="Plassholder for innhold 2">
            <a:extLst>
              <a:ext uri="{FF2B5EF4-FFF2-40B4-BE49-F238E27FC236}">
                <a16:creationId xmlns:a16="http://schemas.microsoft.com/office/drawing/2014/main" id="{62DB442F-03AC-D2A7-17D4-B8153BBED63F}"/>
              </a:ext>
            </a:extLst>
          </p:cNvPr>
          <p:cNvSpPr txBox="1">
            <a:spLocks/>
          </p:cNvSpPr>
          <p:nvPr/>
        </p:nvSpPr>
        <p:spPr>
          <a:xfrm>
            <a:off x="111968" y="1152528"/>
            <a:ext cx="3144416" cy="4697765"/>
          </a:xfrm>
          <a:prstGeom prst="rect">
            <a:avLst/>
          </a:prstGeom>
        </p:spPr>
        <p:txBody>
          <a:bodyPr vert="horz" lIns="91440" tIns="45720" rIns="91440" bIns="45720" rtlCol="0" anchor="ctr">
            <a:normAutofit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spcAft>
                <a:spcPts val="1000"/>
              </a:spcAft>
              <a:buFont typeface="Wingdings 2" pitchFamily="18" charset="2"/>
              <a:buNone/>
            </a:pPr>
            <a:r>
              <a:rPr lang="nb-NO" sz="1600" dirty="0">
                <a:solidFill>
                  <a:schemeClr val="bg1"/>
                </a:solidFill>
                <a:latin typeface="+mj-lt"/>
                <a:ea typeface="Calibri" panose="020F0502020204030204" pitchFamily="34" charset="0"/>
                <a:cs typeface="Times New Roman" panose="02020603050405020304" pitchFamily="18" charset="0"/>
              </a:rPr>
              <a:t>I Kabelvåg barnehage er det derfor viktig at:</a:t>
            </a:r>
          </a:p>
          <a:p>
            <a:pPr marL="342900" indent="-342900">
              <a:buFont typeface="Symbol" panose="05050102010706020507" pitchFamily="18" charset="2"/>
              <a:buChar char=""/>
            </a:pPr>
            <a:r>
              <a:rPr lang="nb-NO" sz="1400" dirty="0">
                <a:solidFill>
                  <a:schemeClr val="bg1"/>
                </a:solidFill>
                <a:ea typeface="Calibri" panose="020F0502020204030204" pitchFamily="34" charset="0"/>
                <a:cs typeface="Times New Roman" panose="02020603050405020304" pitchFamily="18" charset="0"/>
              </a:rPr>
              <a:t>Vi gir barna trygghet og omsorg</a:t>
            </a:r>
          </a:p>
          <a:p>
            <a:pPr marL="342900" indent="-342900">
              <a:buFont typeface="Symbol" panose="05050102010706020507" pitchFamily="18" charset="2"/>
              <a:buChar char=""/>
            </a:pPr>
            <a:r>
              <a:rPr lang="nb-NO" sz="1400" dirty="0">
                <a:solidFill>
                  <a:schemeClr val="bg1"/>
                </a:solidFill>
                <a:ea typeface="Calibri" panose="020F0502020204030204" pitchFamily="34" charset="0"/>
                <a:cs typeface="Times New Roman" panose="02020603050405020304" pitchFamily="18" charset="0"/>
              </a:rPr>
              <a:t>At vi er tydelige og rettferdige voksne</a:t>
            </a:r>
          </a:p>
          <a:p>
            <a:pPr marL="342900" indent="-342900">
              <a:buFont typeface="Symbol" panose="05050102010706020507" pitchFamily="18" charset="2"/>
              <a:buChar char=""/>
            </a:pPr>
            <a:r>
              <a:rPr lang="nb-NO" sz="1400" dirty="0">
                <a:solidFill>
                  <a:schemeClr val="bg1"/>
                </a:solidFill>
                <a:ea typeface="Calibri" panose="020F0502020204030204" pitchFamily="34" charset="0"/>
                <a:cs typeface="Times New Roman" panose="02020603050405020304" pitchFamily="18" charset="0"/>
              </a:rPr>
              <a:t>At vi anerkjenner og tilrettelegger for den viktige leken</a:t>
            </a:r>
          </a:p>
          <a:p>
            <a:pPr marL="342900" indent="-342900">
              <a:buFont typeface="Symbol" panose="05050102010706020507" pitchFamily="18" charset="2"/>
              <a:buChar char=""/>
            </a:pPr>
            <a:r>
              <a:rPr lang="nb-NO" sz="1400" dirty="0">
                <a:solidFill>
                  <a:schemeClr val="bg1"/>
                </a:solidFill>
                <a:ea typeface="Calibri" panose="020F0502020204030204" pitchFamily="34" charset="0"/>
                <a:cs typeface="Times New Roman" panose="02020603050405020304" pitchFamily="18" charset="0"/>
              </a:rPr>
              <a:t>Humor og humøret er en viktig del av hverdagen</a:t>
            </a:r>
          </a:p>
          <a:p>
            <a:pPr marL="342900" indent="-342900">
              <a:buFont typeface="Symbol" panose="05050102010706020507" pitchFamily="18" charset="2"/>
              <a:buChar char=""/>
            </a:pPr>
            <a:r>
              <a:rPr lang="nb-NO" sz="1400" dirty="0">
                <a:solidFill>
                  <a:schemeClr val="bg1"/>
                </a:solidFill>
                <a:ea typeface="Calibri" panose="020F0502020204030204" pitchFamily="34" charset="0"/>
                <a:cs typeface="Times New Roman" panose="02020603050405020304" pitchFamily="18" charset="0"/>
              </a:rPr>
              <a:t>Vi ikke lar oss styre av rutinene</a:t>
            </a:r>
          </a:p>
          <a:p>
            <a:pPr marL="342900" indent="-342900">
              <a:buFont typeface="Symbol" panose="05050102010706020507" pitchFamily="18" charset="2"/>
              <a:buChar char=""/>
            </a:pPr>
            <a:r>
              <a:rPr lang="nb-NO" sz="1400" dirty="0">
                <a:solidFill>
                  <a:schemeClr val="bg1"/>
                </a:solidFill>
                <a:ea typeface="Calibri" panose="020F0502020204030204" pitchFamily="34" charset="0"/>
                <a:cs typeface="Times New Roman" panose="02020603050405020304" pitchFamily="18" charset="0"/>
              </a:rPr>
              <a:t>Barns medbestemmelse er en sentral faktor</a:t>
            </a:r>
          </a:p>
          <a:p>
            <a:pPr marL="342900" indent="-342900">
              <a:buFont typeface="Symbol" panose="05050102010706020507" pitchFamily="18" charset="2"/>
              <a:buChar char=""/>
            </a:pPr>
            <a:r>
              <a:rPr lang="nb-NO" sz="1400" dirty="0">
                <a:solidFill>
                  <a:schemeClr val="bg1"/>
                </a:solidFill>
                <a:ea typeface="Calibri" panose="020F0502020204030204" pitchFamily="34" charset="0"/>
                <a:cs typeface="Times New Roman" panose="02020603050405020304" pitchFamily="18" charset="0"/>
              </a:rPr>
              <a:t>Det skal være tid og rom til å leke, bruke fantasien, Kreativiteten og å undre oss sammen </a:t>
            </a:r>
          </a:p>
          <a:p>
            <a:pPr marL="342900" indent="-342900">
              <a:spcAft>
                <a:spcPts val="1000"/>
              </a:spcAft>
              <a:buFont typeface="Symbol" panose="05050102010706020507" pitchFamily="18" charset="2"/>
              <a:buChar char=""/>
            </a:pPr>
            <a:r>
              <a:rPr lang="nb-NO" sz="1400" dirty="0">
                <a:solidFill>
                  <a:schemeClr val="bg1"/>
                </a:solidFill>
                <a:ea typeface="Calibri" panose="020F0502020204030204" pitchFamily="34" charset="0"/>
                <a:cs typeface="Times New Roman" panose="02020603050405020304" pitchFamily="18" charset="0"/>
              </a:rPr>
              <a:t>Hos oss skal barna møte voksne som ser mulighetene og ikke begrensningene</a:t>
            </a:r>
          </a:p>
          <a:p>
            <a:endParaRPr lang="nb-NO" sz="1100" dirty="0">
              <a:solidFill>
                <a:schemeClr val="bg1"/>
              </a:solidFill>
            </a:endParaRPr>
          </a:p>
        </p:txBody>
      </p:sp>
      <p:pic>
        <p:nvPicPr>
          <p:cNvPr id="6" name="Grafikk 5" descr="Tankeboble med heldekkende fyll">
            <a:extLst>
              <a:ext uri="{FF2B5EF4-FFF2-40B4-BE49-F238E27FC236}">
                <a16:creationId xmlns:a16="http://schemas.microsoft.com/office/drawing/2014/main" id="{BACC3555-6065-BBE3-70A6-CCD3A0E1BD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60579" y="1832346"/>
            <a:ext cx="1160106" cy="1160106"/>
          </a:xfrm>
          <a:prstGeom prst="rect">
            <a:avLst/>
          </a:prstGeom>
        </p:spPr>
      </p:pic>
    </p:spTree>
    <p:extLst>
      <p:ext uri="{BB962C8B-B14F-4D97-AF65-F5344CB8AC3E}">
        <p14:creationId xmlns:p14="http://schemas.microsoft.com/office/powerpoint/2010/main" val="2651667586"/>
      </p:ext>
    </p:extLst>
  </p:cSld>
  <p:clrMapOvr>
    <a:masterClrMapping/>
  </p:clrMapOvr>
</p:sld>
</file>

<file path=ppt/theme/theme1.xml><?xml version="1.0" encoding="utf-8"?>
<a:theme xmlns:a="http://schemas.openxmlformats.org/drawingml/2006/main" name="Ramme">
  <a:themeElements>
    <a:clrScheme name="Ram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Ram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Ram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TM03457515[[fn=Utsikt]]</Template>
  <TotalTime>93177</TotalTime>
  <Words>7045</Words>
  <Application>Microsoft Office PowerPoint</Application>
  <PresentationFormat>Widescreen</PresentationFormat>
  <Paragraphs>617</Paragraphs>
  <Slides>37</Slides>
  <Notes>0</Notes>
  <HiddenSlides>0</HiddenSlides>
  <MMClips>0</MMClips>
  <ScaleCrop>false</ScaleCrop>
  <HeadingPairs>
    <vt:vector size="6" baseType="variant">
      <vt:variant>
        <vt:lpstr>Brukte skrifter</vt:lpstr>
      </vt:variant>
      <vt:variant>
        <vt:i4>15</vt:i4>
      </vt:variant>
      <vt:variant>
        <vt:lpstr>Tema</vt:lpstr>
      </vt:variant>
      <vt:variant>
        <vt:i4>1</vt:i4>
      </vt:variant>
      <vt:variant>
        <vt:lpstr>Lysbildetitler</vt:lpstr>
      </vt:variant>
      <vt:variant>
        <vt:i4>37</vt:i4>
      </vt:variant>
    </vt:vector>
  </HeadingPairs>
  <TitlesOfParts>
    <vt:vector size="53" baseType="lpstr">
      <vt:lpstr>Albertus Medium</vt:lpstr>
      <vt:lpstr>Albertus MT Lt</vt:lpstr>
      <vt:lpstr>Arial</vt:lpstr>
      <vt:lpstr>Arial Black</vt:lpstr>
      <vt:lpstr>Bradley Hand ITC</vt:lpstr>
      <vt:lpstr>Calibri</vt:lpstr>
      <vt:lpstr>Cambria</vt:lpstr>
      <vt:lpstr>Corbel</vt:lpstr>
      <vt:lpstr>Courier New</vt:lpstr>
      <vt:lpstr>Georgia</vt:lpstr>
      <vt:lpstr>Poor Richard</vt:lpstr>
      <vt:lpstr>Symbol</vt:lpstr>
      <vt:lpstr>Tahoma</vt:lpstr>
      <vt:lpstr>Times New Roman</vt:lpstr>
      <vt:lpstr>Wingdings 2</vt:lpstr>
      <vt:lpstr>Ramme</vt:lpstr>
      <vt:lpstr>PowerPoint-presentasjon</vt:lpstr>
      <vt:lpstr>Velkommen til barnehageåret 2023/2024</vt:lpstr>
      <vt:lpstr>PowerPoint-presentasjon</vt:lpstr>
      <vt:lpstr>Presentasjon  av  Kabelvåg Barnehage</vt:lpstr>
      <vt:lpstr>Personalet:</vt:lpstr>
      <vt:lpstr>PowerPoint-presentasjon</vt:lpstr>
      <vt:lpstr>PowerPoint-presentasjon</vt:lpstr>
      <vt:lpstr>PowerPoint-presentasjon</vt:lpstr>
      <vt:lpstr>PowerPoint-presentasjon</vt:lpstr>
      <vt:lpstr>Barnehagens formålsparagraf</vt:lpstr>
      <vt:lpstr>UNDRINGSKUBEN   - EN LEVENDE PEDAGOGIKK –  </vt:lpstr>
      <vt:lpstr>  HJERTEDAGEN </vt:lpstr>
      <vt:lpstr>PowerPoint-presentasjon</vt:lpstr>
      <vt:lpstr>PowerPoint-presentasjon</vt:lpstr>
      <vt:lpstr>Barns medvirkning    </vt:lpstr>
      <vt:lpstr>PowerPoint-presentasjon</vt:lpstr>
      <vt:lpstr>PowerPoint-presentasjon</vt:lpstr>
      <vt:lpstr>PowerPoint-presentasjon</vt:lpstr>
      <vt:lpstr>PowerPoint-presentasjon</vt:lpstr>
      <vt:lpstr>PowerPoint-presentasjon</vt:lpstr>
      <vt:lpstr>PowerPoint-presentasjon</vt:lpstr>
      <vt:lpstr>PowerPoint-presentasjon</vt:lpstr>
      <vt:lpstr>Grønt Flagg</vt:lpstr>
      <vt:lpstr>PowerPoint-presentasjon</vt:lpstr>
      <vt:lpstr>PowerPoint-presentasjon</vt:lpstr>
      <vt:lpstr>PowerPoint-presentasjon</vt:lpstr>
      <vt:lpstr> Samarbeidsinstanser  </vt:lpstr>
      <vt:lpstr> PLANLEGGING, VURDERING OG DOKUMENTASJON </vt:lpstr>
      <vt:lpstr>Progresjon</vt:lpstr>
      <vt:lpstr>Samarbeid mellom hjemmet og barnehagen</vt:lpstr>
      <vt:lpstr>PowerPoint-presentasjon</vt:lpstr>
      <vt:lpstr> Sykdom i barnehagen </vt:lpstr>
      <vt:lpstr>PowerPoint-presentasjon</vt:lpstr>
      <vt:lpstr>Trafikksikker kommune</vt:lpstr>
      <vt:lpstr>TRADISJONER</vt:lpstr>
      <vt:lpstr>PowerPoint-presentasjon</vt:lpstr>
      <vt:lpstr>Kontakt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Bilde av barnehagen</dc:title>
  <dc:creator>Heidi Sætran</dc:creator>
  <cp:lastModifiedBy>Rune Vagle</cp:lastModifiedBy>
  <cp:revision>18</cp:revision>
  <dcterms:created xsi:type="dcterms:W3CDTF">2021-09-13T09:52:58Z</dcterms:created>
  <dcterms:modified xsi:type="dcterms:W3CDTF">2024-10-31T11:39:13Z</dcterms:modified>
</cp:coreProperties>
</file>